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
  </p:notesMasterIdLst>
  <p:sldIdLst>
    <p:sldId id="260" r:id="rId3"/>
    <p:sldId id="301" r:id="rId4"/>
    <p:sldId id="302" r:id="rId5"/>
    <p:sldId id="303" r:id="rId7"/>
    <p:sldId id="314" r:id="rId8"/>
    <p:sldId id="280" r:id="rId9"/>
    <p:sldId id="307" r:id="rId10"/>
    <p:sldId id="308" r:id="rId11"/>
    <p:sldId id="310" r:id="rId12"/>
    <p:sldId id="309" r:id="rId13"/>
    <p:sldId id="311" r:id="rId14"/>
    <p:sldId id="315" r:id="rId15"/>
    <p:sldId id="316" r:id="rId16"/>
    <p:sldId id="313" r:id="rId17"/>
    <p:sldId id="267" r:id="rId18"/>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24"/>
    <p:restoredTop sz="94521"/>
  </p:normalViewPr>
  <p:slideViewPr>
    <p:cSldViewPr snapToGrid="0" snapToObjects="1">
      <p:cViewPr varScale="1">
        <p:scale>
          <a:sx n="97" d="100"/>
          <a:sy n="97" d="100"/>
        </p:scale>
        <p:origin x="232" y="6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1" Type="http://schemas.openxmlformats.org/officeDocument/2006/relationships/tableStyles" Target="tableStyles.xml"/><Relationship Id="rId20" Type="http://schemas.openxmlformats.org/officeDocument/2006/relationships/viewProps" Target="viewProps.xml"/><Relationship Id="rId2" Type="http://schemas.openxmlformats.org/officeDocument/2006/relationships/theme" Target="theme/theme1.xml"/><Relationship Id="rId19" Type="http://schemas.openxmlformats.org/officeDocument/2006/relationships/presProps" Target="presProps.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B86BF9-6791-3A42-BAD8-8C52C166DB57}" type="datetimeFigureOut">
              <a:rPr kumimoji="1" lang="ja-JP" altLang="en-US" smtClean="0"/>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endParaRPr kumimoji="1" lang="ja-JP" altLang="en-US"/>
          </a:p>
          <a:p>
            <a:pPr lvl="1"/>
            <a:r>
              <a:rPr kumimoji="1" lang="ja-JP" altLang="en-US"/>
              <a:t>第 </a:t>
            </a:r>
            <a:r>
              <a:rPr kumimoji="1" lang="en-US" altLang="ja-JP"/>
              <a:t>2 </a:t>
            </a:r>
            <a:r>
              <a:rPr kumimoji="1" lang="ja-JP" altLang="en-US"/>
              <a:t>レベル</a:t>
            </a:r>
            <a:endParaRPr kumimoji="1" lang="ja-JP" altLang="en-US"/>
          </a:p>
          <a:p>
            <a:pPr lvl="2"/>
            <a:r>
              <a:rPr kumimoji="1" lang="ja-JP" altLang="en-US"/>
              <a:t>第 </a:t>
            </a:r>
            <a:r>
              <a:rPr kumimoji="1" lang="en-US" altLang="ja-JP"/>
              <a:t>3 </a:t>
            </a:r>
            <a:r>
              <a:rPr kumimoji="1" lang="ja-JP" altLang="en-US"/>
              <a:t>レベル</a:t>
            </a:r>
            <a:endParaRPr kumimoji="1" lang="ja-JP" altLang="en-US"/>
          </a:p>
          <a:p>
            <a:pPr lvl="3"/>
            <a:r>
              <a:rPr kumimoji="1" lang="ja-JP" altLang="en-US"/>
              <a:t>第 </a:t>
            </a:r>
            <a:r>
              <a:rPr kumimoji="1" lang="en-US" altLang="ja-JP"/>
              <a:t>4 </a:t>
            </a:r>
            <a:r>
              <a:rPr kumimoji="1" lang="ja-JP" altLang="en-US"/>
              <a:t>レベル</a:t>
            </a:r>
            <a:endParaRPr kumimoji="1" lang="ja-JP" altLang="en-US"/>
          </a:p>
          <a:p>
            <a:pPr lvl="4"/>
            <a:r>
              <a:rPr kumimoji="1" lang="ja-JP" altLang="en-US"/>
              <a:t>第 </a:t>
            </a:r>
            <a:r>
              <a:rPr kumimoji="1" lang="en-US" altLang="ja-JP"/>
              <a:t>5 </a:t>
            </a:r>
            <a:r>
              <a:rPr kumimoji="1" lang="ja-JP" altLang="en-US"/>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4CD48-8B00-114F-8F7D-803F59EB3290}" type="slidenum">
              <a:rPr kumimoji="1" lang="ja-JP" altLang="en-US" smtClean="0"/>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2F4CD48-8B00-114F-8F7D-803F59EB3290}" type="slidenum">
              <a:rPr kumimoji="1" lang="ja-JP" altLang="en-US" smtClean="0"/>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21150" y="1247140"/>
            <a:ext cx="7891760" cy="3450844"/>
          </a:xfrm>
        </p:spPr>
        <p:txBody>
          <a:bodyPr anchor="t"/>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3221150" y="4818126"/>
            <a:ext cx="7891760" cy="1268984"/>
          </a:xfrm>
        </p:spPr>
        <p:txBody>
          <a:bodyPr anchor="b"/>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9" name="Rectangle 8"/>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7" name="Date Placeholder 6"/>
          <p:cNvSpPr>
            <a:spLocks noGrp="1"/>
          </p:cNvSpPr>
          <p:nvPr>
            <p:ph type="dt" sz="half" idx="10"/>
          </p:nvPr>
        </p:nvSpPr>
        <p:spPr/>
        <p:txBody>
          <a:bodyPr/>
          <a:lstStyle/>
          <a:p>
            <a:pPr algn="r"/>
            <a:fld id="{1449AA12-8195-4182-A7AC-2E7E59DFBDAF}" type="datetimeFigureOut">
              <a:rPr lang="en-US" smtClean="0"/>
            </a:fld>
            <a:endParaRPr lang="en-US"/>
          </a:p>
        </p:txBody>
      </p:sp>
      <p:sp>
        <p:nvSpPr>
          <p:cNvPr id="8" name="Footer Placeholder 7"/>
          <p:cNvSpPr>
            <a:spLocks noGrp="1"/>
          </p:cNvSpPr>
          <p:nvPr>
            <p:ph type="ftr" sz="quarter" idx="11"/>
          </p:nvPr>
        </p:nvSpPr>
        <p:spPr>
          <a:xfrm>
            <a:off x="3221150" y="6292850"/>
            <a:ext cx="4114800" cy="365125"/>
          </a:xfrm>
        </p:spPr>
        <p:txBody>
          <a:bodyPr/>
          <a:lstStyle/>
          <a:p>
            <a:pPr algn="l"/>
            <a:endParaRPr lang="en-US" dirty="0"/>
          </a:p>
        </p:txBody>
      </p:sp>
      <p:sp>
        <p:nvSpPr>
          <p:cNvPr id="11" name="Slide Number Placeholder 10"/>
          <p:cNvSpPr>
            <a:spLocks noGrp="1"/>
          </p:cNvSpPr>
          <p:nvPr>
            <p:ph type="sldNum" sz="quarter" idx="12"/>
          </p:nvPr>
        </p:nvSpPr>
        <p:spPr/>
        <p:txBody>
          <a:bodyPr/>
          <a:lstStyle/>
          <a:p>
            <a:fld id="{14DFC975-2FD7-44A5-9E78-ECBA46156075}"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87710" y="455362"/>
            <a:ext cx="9525200" cy="1550419"/>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587710" y="2160016"/>
            <a:ext cx="9525200" cy="3926152"/>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1449AA12-8195-4182-A7AC-2E7E59DFBDA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fld>
            <a:endParaRPr lang="en-US"/>
          </a:p>
        </p:txBody>
      </p:sp>
      <p:sp>
        <p:nvSpPr>
          <p:cNvPr id="9" name="Rectangle 8"/>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46380" y="565149"/>
            <a:ext cx="2266530" cy="561181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587710" y="565149"/>
            <a:ext cx="7088929" cy="5611813"/>
          </a:xfrm>
        </p:spPr>
        <p:txBody>
          <a:bodyPr vert="eaVert"/>
          <a:lstStyle/>
          <a:p>
            <a:pPr lvl="0"/>
            <a:r>
              <a:rPr lang="en-US"/>
              <a:t>Click to edit Master text styles</a:t>
            </a:r>
            <a:endParaRPr lang="en-US"/>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10"/>
          </p:nvPr>
        </p:nvSpPr>
        <p:spPr/>
        <p:txBody>
          <a:bodyPr/>
          <a:lstStyle/>
          <a:p>
            <a:fld id="{1449AA12-8195-4182-A7AC-2E7E59DFBDA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fld>
            <a:endParaRPr lang="en-US"/>
          </a:p>
        </p:txBody>
      </p:sp>
      <p:sp>
        <p:nvSpPr>
          <p:cNvPr id="9" name="Rectangle 8"/>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449AA12-8195-4182-A7AC-2E7E59DFBDAF}"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fld>
            <a:endParaRPr lang="en-US"/>
          </a:p>
        </p:txBody>
      </p:sp>
      <p:sp>
        <p:nvSpPr>
          <p:cNvPr id="51" name="Rectangle 50"/>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221150" y="1251674"/>
            <a:ext cx="7891760" cy="2914688"/>
          </a:xfrm>
        </p:spPr>
        <p:txBody>
          <a:bodyPr anchor="t"/>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3221150" y="4818126"/>
            <a:ext cx="7891760" cy="1271524"/>
          </a:xfrm>
        </p:spPr>
        <p:txBody>
          <a:bodyPr anchor="b"/>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449AA12-8195-4182-A7AC-2E7E59DFBDAF}" type="datetimeFigureOut">
              <a:rPr lang="en-US" smtClean="0"/>
            </a:fld>
            <a:endParaRPr lang="en-US"/>
          </a:p>
        </p:txBody>
      </p:sp>
      <p:sp>
        <p:nvSpPr>
          <p:cNvPr id="5" name="Footer Placeholder 4"/>
          <p:cNvSpPr>
            <a:spLocks noGrp="1"/>
          </p:cNvSpPr>
          <p:nvPr>
            <p:ph type="ftr" sz="quarter" idx="11"/>
          </p:nvPr>
        </p:nvSpPr>
        <p:spPr>
          <a:xfrm>
            <a:off x="3221150" y="6292850"/>
            <a:ext cx="4114800" cy="365125"/>
          </a:xfrm>
        </p:spPr>
        <p:txBody>
          <a:bodyPr/>
          <a:lstStyle/>
          <a:p>
            <a:endParaRPr lang="en-US"/>
          </a:p>
        </p:txBody>
      </p:sp>
      <p:sp>
        <p:nvSpPr>
          <p:cNvPr id="6" name="Slide Number Placeholder 5"/>
          <p:cNvSpPr>
            <a:spLocks noGrp="1"/>
          </p:cNvSpPr>
          <p:nvPr>
            <p:ph type="sldNum" sz="quarter" idx="12"/>
          </p:nvPr>
        </p:nvSpPr>
        <p:spPr/>
        <p:txBody>
          <a:bodyPr/>
          <a:lstStyle/>
          <a:p>
            <a:fld id="{14DFC975-2FD7-44A5-9E78-ECBA46156075}" type="slidenum">
              <a:rPr lang="en-US" smtClean="0"/>
            </a:fld>
            <a:endParaRPr lang="en-US"/>
          </a:p>
        </p:txBody>
      </p:sp>
      <p:sp>
        <p:nvSpPr>
          <p:cNvPr id="9" name="Rectangle 8"/>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0" name="Rectangle 9"/>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87710" y="455362"/>
            <a:ext cx="9486690" cy="1550419"/>
          </a:xfrm>
        </p:spPr>
        <p:txBody>
          <a:bodyPr/>
          <a:lstStyle/>
          <a:p>
            <a:r>
              <a:rPr lang="en-US"/>
              <a:t>Click to edit Master title style</a:t>
            </a:r>
            <a:endParaRPr lang="en-US"/>
          </a:p>
        </p:txBody>
      </p:sp>
      <p:sp>
        <p:nvSpPr>
          <p:cNvPr id="3" name="Content Placeholder 2"/>
          <p:cNvSpPr>
            <a:spLocks noGrp="1"/>
          </p:cNvSpPr>
          <p:nvPr>
            <p:ph sz="half" idx="1"/>
          </p:nvPr>
        </p:nvSpPr>
        <p:spPr>
          <a:xfrm>
            <a:off x="1587709" y="2160016"/>
            <a:ext cx="4425437" cy="3927093"/>
          </a:xfrm>
        </p:spPr>
        <p:txBody>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Content Placeholder 3"/>
          <p:cNvSpPr>
            <a:spLocks noGrp="1"/>
          </p:cNvSpPr>
          <p:nvPr>
            <p:ph sz="half" idx="2"/>
          </p:nvPr>
        </p:nvSpPr>
        <p:spPr>
          <a:xfrm>
            <a:off x="6648963" y="2160016"/>
            <a:ext cx="4425437" cy="3927093"/>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1449AA12-8195-4182-A7AC-2E7E59DFBDA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FC975-2FD7-44A5-9E78-ECBA46156075}" type="slidenum">
              <a:rPr lang="en-US" smtClean="0"/>
            </a:fld>
            <a:endParaRPr lang="en-US"/>
          </a:p>
        </p:txBody>
      </p:sp>
      <p:sp>
        <p:nvSpPr>
          <p:cNvPr id="10" name="Rectangle 9"/>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91056" y="457200"/>
            <a:ext cx="9521854" cy="155448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591057"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4" name="Content Placeholder 3"/>
          <p:cNvSpPr>
            <a:spLocks noGrp="1"/>
          </p:cNvSpPr>
          <p:nvPr>
            <p:ph sz="half" idx="2"/>
          </p:nvPr>
        </p:nvSpPr>
        <p:spPr>
          <a:xfrm>
            <a:off x="1591056" y="2988998"/>
            <a:ext cx="4425697" cy="3098112"/>
          </a:xfrm>
        </p:spPr>
        <p:txBody>
          <a:bodyPr/>
          <a:lstStyle>
            <a:lvl1pPr>
              <a:defRPr sz="2000"/>
            </a:lvl1pPr>
            <a:lvl2pPr>
              <a:defRPr sz="1800"/>
            </a:lvl2pPr>
            <a:lvl3pPr>
              <a:defRPr sz="1600"/>
            </a:lvl3pPr>
            <a:lvl4pPr>
              <a:defRPr sz="1400"/>
            </a:lvl4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5" name="Text Placeholder 4"/>
          <p:cNvSpPr>
            <a:spLocks noGrp="1"/>
          </p:cNvSpPr>
          <p:nvPr>
            <p:ph type="body" sz="quarter" idx="3"/>
          </p:nvPr>
        </p:nvSpPr>
        <p:spPr>
          <a:xfrm>
            <a:off x="6687214" y="2165086"/>
            <a:ext cx="4425696" cy="823912"/>
          </a:xfrm>
        </p:spPr>
        <p:txBody>
          <a:bodyPr anchor="b">
            <a:normAutofit/>
          </a:bodyPr>
          <a:lstStyle>
            <a:lvl1pPr marL="0" indent="0">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endParaRPr lang="en-US" dirty="0"/>
          </a:p>
        </p:txBody>
      </p:sp>
      <p:sp>
        <p:nvSpPr>
          <p:cNvPr id="6" name="Content Placeholder 5"/>
          <p:cNvSpPr>
            <a:spLocks noGrp="1"/>
          </p:cNvSpPr>
          <p:nvPr>
            <p:ph sz="quarter" idx="4"/>
          </p:nvPr>
        </p:nvSpPr>
        <p:spPr>
          <a:xfrm>
            <a:off x="6687214" y="2988998"/>
            <a:ext cx="4425696" cy="3098112"/>
          </a:xfrm>
        </p:spPr>
        <p:txBody>
          <a:bodyPr/>
          <a:lstStyle>
            <a:lvl1pPr>
              <a:defRPr sz="2000"/>
            </a:lvl1pPr>
            <a:lvl2pPr>
              <a:defRPr sz="1800"/>
            </a:lvl2pPr>
            <a:lvl3pPr>
              <a:defRPr sz="1600"/>
            </a:lvl3pPr>
            <a:lvl4pPr>
              <a:defRPr sz="1400"/>
            </a:lvl4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1449AA12-8195-4182-A7AC-2E7E59DFBDAF}"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DFC975-2FD7-44A5-9E78-ECBA46156075}" type="slidenum">
              <a:rPr lang="en-US" smtClean="0"/>
            </a:fld>
            <a:endParaRPr lang="en-US"/>
          </a:p>
        </p:txBody>
      </p:sp>
      <p:sp>
        <p:nvSpPr>
          <p:cNvPr id="12" name="Rectangle 11"/>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449AA12-8195-4182-A7AC-2E7E59DFBDAF}"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DFC975-2FD7-44A5-9E78-ECBA46156075}" type="slidenum">
              <a:rPr lang="en-US" smtClean="0"/>
            </a:fld>
            <a:endParaRPr lang="en-US"/>
          </a:p>
        </p:txBody>
      </p:sp>
      <p:sp>
        <p:nvSpPr>
          <p:cNvPr id="8" name="Rectangle 7"/>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49AA12-8195-4182-A7AC-2E7E59DFBDAF}"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DFC975-2FD7-44A5-9E78-ECBA46156075}" type="slidenum">
              <a:rPr lang="en-US" smtClean="0"/>
            </a:fld>
            <a:endParaRPr lang="en-US"/>
          </a:p>
        </p:txBody>
      </p:sp>
      <p:sp>
        <p:nvSpPr>
          <p:cNvPr id="7" name="Rectangle 6"/>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87712" y="455362"/>
            <a:ext cx="4043440" cy="1584512"/>
          </a:xfrm>
        </p:spPr>
        <p:txBody>
          <a:bodyPr anchor="b"/>
          <a:lstStyle>
            <a:lvl1pPr>
              <a:defRPr sz="3200"/>
            </a:lvl1pPr>
          </a:lstStyle>
          <a:p>
            <a:r>
              <a:rPr lang="en-US" dirty="0"/>
              <a:t>Click to edit Master title style</a:t>
            </a:r>
            <a:endParaRPr lang="en-US" dirty="0"/>
          </a:p>
        </p:txBody>
      </p:sp>
      <p:sp>
        <p:nvSpPr>
          <p:cNvPr id="3" name="Content Placeholder 2"/>
          <p:cNvSpPr>
            <a:spLocks noGrp="1"/>
          </p:cNvSpPr>
          <p:nvPr>
            <p:ph idx="1"/>
          </p:nvPr>
        </p:nvSpPr>
        <p:spPr>
          <a:xfrm>
            <a:off x="6271232" y="565151"/>
            <a:ext cx="5358384" cy="5521960"/>
          </a:xfrm>
        </p:spPr>
        <p:txBody>
          <a:bodyPr>
            <a:normAutofit/>
          </a:bodyPr>
          <a:lstStyle>
            <a:lvl1pPr>
              <a:defRPr sz="2200"/>
            </a:lvl1pPr>
            <a:lvl2pPr>
              <a:defRPr sz="1900"/>
            </a:lvl2pPr>
            <a:lvl3pPr>
              <a:defRPr sz="17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Text Placeholder 3"/>
          <p:cNvSpPr>
            <a:spLocks noGrp="1"/>
          </p:cNvSpPr>
          <p:nvPr>
            <p:ph type="body" sz="half" idx="2"/>
          </p:nvPr>
        </p:nvSpPr>
        <p:spPr>
          <a:xfrm>
            <a:off x="1587712" y="2039874"/>
            <a:ext cx="4043440"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449AA12-8195-4182-A7AC-2E7E59DFBDA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FC975-2FD7-44A5-9E78-ECBA46156075}" type="slidenum">
              <a:rPr lang="en-US" smtClean="0"/>
            </a:fld>
            <a:endParaRPr lang="en-US"/>
          </a:p>
        </p:txBody>
      </p:sp>
      <p:sp>
        <p:nvSpPr>
          <p:cNvPr id="10" name="Rectangle 9"/>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87711" y="455362"/>
            <a:ext cx="4043436" cy="1584512"/>
          </a:xfrm>
        </p:spPr>
        <p:txBody>
          <a:bodyPr anchor="b"/>
          <a:lstStyle>
            <a:lvl1pPr>
              <a:defRPr sz="3200"/>
            </a:lvl1pPr>
          </a:lstStyle>
          <a:p>
            <a:r>
              <a:rPr lang="en-US" dirty="0"/>
              <a:t>Click to edit Master title style</a:t>
            </a:r>
            <a:endParaRPr lang="en-US" dirty="0"/>
          </a:p>
        </p:txBody>
      </p:sp>
      <p:sp>
        <p:nvSpPr>
          <p:cNvPr id="3" name="Picture Placeholder 2"/>
          <p:cNvSpPr>
            <a:spLocks noGrp="1"/>
          </p:cNvSpPr>
          <p:nvPr>
            <p:ph type="pic" idx="1"/>
          </p:nvPr>
        </p:nvSpPr>
        <p:spPr>
          <a:xfrm>
            <a:off x="6271232" y="565150"/>
            <a:ext cx="5355607" cy="552267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1587711" y="2039874"/>
            <a:ext cx="4043436" cy="38291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449AA12-8195-4182-A7AC-2E7E59DFBDAF}"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DFC975-2FD7-44A5-9E78-ECBA46156075}" type="slidenum">
              <a:rPr lang="en-US" smtClean="0"/>
            </a:fld>
            <a:endParaRPr lang="en-US"/>
          </a:p>
        </p:txBody>
      </p:sp>
      <p:sp>
        <p:nvSpPr>
          <p:cNvPr id="10" name="Rectangle 9"/>
          <p:cNvSpPr/>
          <p:nvPr/>
        </p:nvSpPr>
        <p:spPr>
          <a:xfrm>
            <a:off x="0"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87710" y="455362"/>
            <a:ext cx="9486690" cy="1550419"/>
          </a:xfrm>
          <a:prstGeom prst="rect">
            <a:avLst/>
          </a:prstGeom>
        </p:spPr>
        <p:txBody>
          <a:bodyPr vert="horz" lIns="91440" tIns="45720" rIns="91440" bIns="45720" rtlCol="0" anchor="t">
            <a:normAutofit/>
          </a:bodyPr>
          <a:lstStyle/>
          <a:p>
            <a:r>
              <a:rPr lang="en-US" dirty="0"/>
              <a:t>Click to edit Master title style</a:t>
            </a:r>
            <a:endParaRPr lang="en-US" dirty="0"/>
          </a:p>
        </p:txBody>
      </p:sp>
      <p:sp>
        <p:nvSpPr>
          <p:cNvPr id="3" name="Text Placeholder 2"/>
          <p:cNvSpPr>
            <a:spLocks noGrp="1"/>
          </p:cNvSpPr>
          <p:nvPr>
            <p:ph type="body" idx="1"/>
          </p:nvPr>
        </p:nvSpPr>
        <p:spPr>
          <a:xfrm>
            <a:off x="1587710" y="2160016"/>
            <a:ext cx="9486690" cy="3926152"/>
          </a:xfrm>
          <a:prstGeom prst="rect">
            <a:avLst/>
          </a:prstGeom>
        </p:spPr>
        <p:txBody>
          <a:bodyPr vert="horz" lIns="91440" tIns="45720" rIns="91440" bIns="45720" rtlCol="0">
            <a:normAutofit/>
          </a:bodyPr>
          <a:lstStyle/>
          <a:p>
            <a:pPr lvl="0"/>
            <a:r>
              <a:rPr lang="en-US" dirty="0"/>
              <a:t>Click to edit Master text styles</a:t>
            </a:r>
            <a:endParaRPr lang="en-US" dirty="0"/>
          </a:p>
          <a:p>
            <a:pPr lvl="1"/>
            <a:r>
              <a:rPr lang="en-US" dirty="0"/>
              <a:t>Second level</a:t>
            </a:r>
            <a:endParaRPr lang="en-US" dirty="0"/>
          </a:p>
          <a:p>
            <a:pPr lvl="2"/>
            <a:r>
              <a:rPr lang="en-US" dirty="0"/>
              <a:t>Third level</a:t>
            </a:r>
            <a:endParaRPr lang="en-US" dirty="0"/>
          </a:p>
          <a:p>
            <a:pPr lvl="3"/>
            <a:r>
              <a:rPr lang="en-US" dirty="0"/>
              <a:t>Fourth level</a:t>
            </a:r>
            <a:endParaRPr lang="en-US" dirty="0"/>
          </a:p>
          <a:p>
            <a:pPr lvl="4"/>
            <a:r>
              <a:rPr lang="en-US" dirty="0"/>
              <a:t>Fifth level</a:t>
            </a:r>
            <a:endParaRPr lang="en-US" dirty="0"/>
          </a:p>
        </p:txBody>
      </p:sp>
      <p:sp>
        <p:nvSpPr>
          <p:cNvPr id="4" name="Date Placeholder 3"/>
          <p:cNvSpPr>
            <a:spLocks noGrp="1"/>
          </p:cNvSpPr>
          <p:nvPr>
            <p:ph type="dt" sz="half" idx="2"/>
          </p:nvPr>
        </p:nvSpPr>
        <p:spPr>
          <a:xfrm>
            <a:off x="8018632" y="6292850"/>
            <a:ext cx="3094278"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49AA12-8195-4182-A7AC-2E7E59DFBDAF}" type="datetimeFigureOut">
              <a:rPr lang="en-US" smtClean="0"/>
            </a:fld>
            <a:endParaRPr lang="en-US"/>
          </a:p>
        </p:txBody>
      </p:sp>
      <p:sp>
        <p:nvSpPr>
          <p:cNvPr id="5" name="Footer Placeholder 4"/>
          <p:cNvSpPr>
            <a:spLocks noGrp="1"/>
          </p:cNvSpPr>
          <p:nvPr>
            <p:ph type="ftr" sz="quarter" idx="3"/>
          </p:nvPr>
        </p:nvSpPr>
        <p:spPr>
          <a:xfrm>
            <a:off x="1587711" y="6292850"/>
            <a:ext cx="4114800" cy="36512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149574" y="6292850"/>
            <a:ext cx="813816"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14DFC975-2FD7-44A5-9E78-ECBA46156075}" type="slidenum">
              <a:rPr lang="en-US" smtClean="0"/>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10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2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457200" indent="-228600" algn="l" defTabSz="914400" rtl="0" eaLnBrk="1" latinLnBrk="0" hangingPunct="1">
        <a:lnSpc>
          <a:spcPct val="110000"/>
        </a:lnSpc>
        <a:spcBef>
          <a:spcPts val="600"/>
        </a:spcBef>
        <a:buClr>
          <a:schemeClr val="accent1"/>
        </a:buClr>
        <a:buFont typeface="Arial" panose="020B0604020202020204" pitchFamily="34" charset="0"/>
        <a:buChar char="•"/>
        <a:defRPr sz="1900" kern="1200">
          <a:solidFill>
            <a:schemeClr val="tx1"/>
          </a:solidFill>
          <a:latin typeface="+mn-lt"/>
          <a:ea typeface="+mn-ea"/>
          <a:cs typeface="+mn-cs"/>
        </a:defRPr>
      </a:lvl2pPr>
      <a:lvl3pPr marL="685800" indent="-228600" algn="l" defTabSz="914400" rtl="0" eaLnBrk="1" latinLnBrk="0" hangingPunct="1">
        <a:lnSpc>
          <a:spcPct val="110000"/>
        </a:lnSpc>
        <a:spcBef>
          <a:spcPts val="600"/>
        </a:spcBef>
        <a:buClr>
          <a:schemeClr val="accent1"/>
        </a:buClr>
        <a:buFont typeface="Arial" panose="020B0604020202020204" pitchFamily="34" charset="0"/>
        <a:buChar char="•"/>
        <a:defRPr sz="1700" kern="1200">
          <a:solidFill>
            <a:schemeClr val="tx1"/>
          </a:solidFill>
          <a:latin typeface="+mn-lt"/>
          <a:ea typeface="+mn-ea"/>
          <a:cs typeface="+mn-cs"/>
        </a:defRPr>
      </a:lvl3pPr>
      <a:lvl4pPr marL="9144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4pPr>
      <a:lvl5pPr marL="1143000" indent="-228600" algn="l" defTabSz="914400" rtl="0" eaLnBrk="1" latinLnBrk="0" hangingPunct="1">
        <a:lnSpc>
          <a:spcPct val="110000"/>
        </a:lnSpc>
        <a:spcBef>
          <a:spcPts val="600"/>
        </a:spcBef>
        <a:buClr>
          <a:schemeClr val="accent1"/>
        </a:buClr>
        <a:buFont typeface="Arial" panose="020B0604020202020204" pitchFamily="34" charset="0"/>
        <a:buChar char="•"/>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jpeg"/><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8"/>
          <p:cNvGraphicFramePr>
            <a:graphicFrameLocks noGrp="1"/>
          </p:cNvGraphicFramePr>
          <p:nvPr/>
        </p:nvGraphicFramePr>
        <p:xfrm>
          <a:off x="1475236" y="1048567"/>
          <a:ext cx="9810854" cy="4384008"/>
        </p:xfrm>
        <a:graphic>
          <a:graphicData uri="http://schemas.openxmlformats.org/drawingml/2006/table">
            <a:tbl>
              <a:tblPr firstRow="1" bandRow="1">
                <a:tableStyleId>{5C22544A-7EE6-4342-B048-85BDC9FD1C3A}</a:tableStyleId>
              </a:tblPr>
              <a:tblGrid>
                <a:gridCol w="4905427"/>
                <a:gridCol w="4905427"/>
              </a:tblGrid>
              <a:tr h="1672056">
                <a:tc>
                  <a:txBody>
                    <a:bodyPr/>
                    <a:lstStyle/>
                    <a:p>
                      <a:pPr algn="ctr"/>
                      <a:endParaRPr lang="vi-VN" altLang="ja-JP" sz="3200" b="1" i="0" u="none" strike="noStrike" kern="1200" dirty="0">
                        <a:solidFill>
                          <a:schemeClr val="lt1"/>
                        </a:solidFill>
                        <a:effectLst/>
                        <a:latin typeface="Times" pitchFamily="2" charset="0"/>
                        <a:ea typeface="+mn-ea"/>
                        <a:cs typeface="+mn-cs"/>
                      </a:endParaRPr>
                    </a:p>
                    <a:p>
                      <a:pPr algn="ctr"/>
                      <a:r>
                        <a:rPr lang="vi-VN" altLang="ja-JP" sz="3200" b="1" i="0" u="none" strike="noStrike" kern="1200" dirty="0">
                          <a:solidFill>
                            <a:schemeClr val="lt1"/>
                          </a:solidFill>
                          <a:effectLst/>
                          <a:latin typeface="Times" pitchFamily="2" charset="0"/>
                          <a:ea typeface="+mn-ea"/>
                          <a:cs typeface="+mn-cs"/>
                        </a:rPr>
                        <a:t>HACCP</a:t>
                      </a:r>
                      <a:endParaRPr kumimoji="1" lang="ja-JP" altLang="en-US" sz="3200">
                        <a:latin typeface="Times" pitchFamily="2" charset="0"/>
                      </a:endParaRPr>
                    </a:p>
                  </a:txBody>
                  <a:tcPr/>
                </a:tc>
                <a:tc>
                  <a:txBody>
                    <a:bodyPr/>
                    <a:lstStyle/>
                    <a:p>
                      <a:pPr algn="ctr"/>
                      <a:r>
                        <a:rPr lang="vi-VN" altLang="ja-JP" sz="2400" b="0" i="0" u="none" strike="noStrike" kern="1200" dirty="0">
                          <a:solidFill>
                            <a:schemeClr val="lt1"/>
                          </a:solidFill>
                          <a:effectLst/>
                          <a:latin typeface="Times" pitchFamily="2" charset="0"/>
                          <a:ea typeface="+mn-ea"/>
                          <a:cs typeface="+mn-cs"/>
                        </a:rPr>
                        <a:t>Hazard Analysis Critical Control Point – một hệ thống giúp xác định, đánh giá và kiểm soát các mối nguy đáng kể đối với an toàn thực phẩm.</a:t>
                      </a:r>
                      <a:r>
                        <a:rPr lang="vi-VN" altLang="ja-JP" sz="2400" b="1" i="0" u="none" strike="noStrike" kern="1200" dirty="0">
                          <a:solidFill>
                            <a:schemeClr val="lt1"/>
                          </a:solidFill>
                          <a:effectLst/>
                          <a:latin typeface="Times" pitchFamily="2" charset="0"/>
                          <a:ea typeface="+mn-ea"/>
                          <a:cs typeface="+mn-cs"/>
                        </a:rPr>
                        <a:t> </a:t>
                      </a:r>
                      <a:endParaRPr kumimoji="1" lang="ja-JP" altLang="en-US" sz="2400">
                        <a:latin typeface="Times" pitchFamily="2" charset="0"/>
                      </a:endParaRPr>
                    </a:p>
                  </a:txBody>
                  <a:tcPr/>
                </a:tc>
              </a:tr>
              <a:tr h="1355976">
                <a:tc>
                  <a:txBody>
                    <a:bodyPr/>
                    <a:lstStyle/>
                    <a:p>
                      <a:pPr algn="ctr"/>
                      <a:endParaRPr lang="vi-VN" altLang="ja-JP" sz="3200" b="1" i="0" u="none" strike="noStrike" kern="1200" dirty="0">
                        <a:solidFill>
                          <a:schemeClr val="dk1"/>
                        </a:solidFill>
                        <a:effectLst/>
                        <a:latin typeface="Times" pitchFamily="2" charset="0"/>
                        <a:ea typeface="+mn-ea"/>
                        <a:cs typeface="+mn-cs"/>
                      </a:endParaRPr>
                    </a:p>
                    <a:p>
                      <a:pPr algn="ctr"/>
                      <a:r>
                        <a:rPr lang="vi-VN" altLang="ja-JP" sz="3200" b="1" i="0" u="none" strike="noStrike" kern="1200" dirty="0">
                          <a:solidFill>
                            <a:schemeClr val="dk1"/>
                          </a:solidFill>
                          <a:effectLst/>
                          <a:latin typeface="Times" pitchFamily="2" charset="0"/>
                          <a:ea typeface="+mn-ea"/>
                          <a:cs typeface="+mn-cs"/>
                        </a:rPr>
                        <a:t>GMP</a:t>
                      </a:r>
                      <a:endParaRPr kumimoji="1" lang="ja-JP" altLang="en-US" sz="3200">
                        <a:latin typeface="Times" pitchFamily="2" charset="0"/>
                      </a:endParaRPr>
                    </a:p>
                  </a:txBody>
                  <a:tcPr/>
                </a:tc>
                <a:tc>
                  <a:txBody>
                    <a:bodyPr/>
                    <a:lstStyle/>
                    <a:p>
                      <a:pPr algn="ctr"/>
                      <a:r>
                        <a:rPr lang="vi-VN" altLang="ja-JP" sz="2400" b="0" i="0" u="none" strike="noStrike" kern="1200" dirty="0">
                          <a:solidFill>
                            <a:schemeClr val="dk1"/>
                          </a:solidFill>
                          <a:effectLst/>
                          <a:latin typeface="Times" pitchFamily="2" charset="0"/>
                          <a:ea typeface="+mn-ea"/>
                          <a:cs typeface="+mn-cs"/>
                        </a:rPr>
                        <a:t>Good Manufacture Practice – Thực hành sản xuất tốt hay các quy phạm sản xuất.</a:t>
                      </a:r>
                      <a:endParaRPr kumimoji="1" lang="ja-JP" altLang="en-US" sz="2400">
                        <a:latin typeface="Times" pitchFamily="2" charset="0"/>
                      </a:endParaRPr>
                    </a:p>
                  </a:txBody>
                  <a:tcPr/>
                </a:tc>
              </a:tr>
              <a:tr h="1355976">
                <a:tc>
                  <a:txBody>
                    <a:bodyPr/>
                    <a:lstStyle/>
                    <a:p>
                      <a:pPr algn="ctr"/>
                      <a:endParaRPr kumimoji="1" lang="vi-VN" altLang="ja-JP" sz="3200" dirty="0">
                        <a:latin typeface="Times" pitchFamily="2" charset="0"/>
                      </a:endParaRPr>
                    </a:p>
                    <a:p>
                      <a:pPr algn="ctr"/>
                      <a:r>
                        <a:rPr kumimoji="1" lang="vi-VN" altLang="ja-JP" sz="3200" dirty="0">
                          <a:latin typeface="Times" pitchFamily="2" charset="0"/>
                        </a:rPr>
                        <a:t>ISO 22000</a:t>
                      </a:r>
                      <a:endParaRPr kumimoji="1" lang="ja-JP" altLang="en-US" sz="3200">
                        <a:latin typeface="Times" pitchFamily="2" charset="0"/>
                      </a:endParaRPr>
                    </a:p>
                  </a:txBody>
                  <a:tcPr/>
                </a:tc>
                <a:tc>
                  <a:txBody>
                    <a:bodyPr/>
                    <a:lstStyle/>
                    <a:p>
                      <a:pPr algn="ctr"/>
                      <a:endParaRPr lang="vi-VN" altLang="ja-JP" sz="2400" b="0" i="0" u="none" strike="noStrike" kern="1200" cap="all" dirty="0">
                        <a:solidFill>
                          <a:schemeClr val="dk1"/>
                        </a:solidFill>
                        <a:effectLst/>
                        <a:latin typeface="Times" pitchFamily="2" charset="0"/>
                        <a:ea typeface="+mn-ea"/>
                        <a:cs typeface="+mn-cs"/>
                      </a:endParaRPr>
                    </a:p>
                    <a:p>
                      <a:pPr algn="ctr"/>
                      <a:r>
                        <a:rPr lang="vi-VN" altLang="ja-JP" sz="2400" b="0" i="0" u="none" strike="noStrike" kern="1200" cap="all" dirty="0">
                          <a:solidFill>
                            <a:schemeClr val="dk1"/>
                          </a:solidFill>
                          <a:effectLst/>
                          <a:latin typeface="Times" pitchFamily="2" charset="0"/>
                          <a:ea typeface="+mn-ea"/>
                          <a:cs typeface="+mn-cs"/>
                        </a:rPr>
                        <a:t>HỆ THỐNG QUẢN LÝ AN TOÀN THỰC PHẨM</a:t>
                      </a:r>
                      <a:endParaRPr kumimoji="1" lang="ja-JP" altLang="en-US" sz="2400">
                        <a:latin typeface="Times" pitchFamily="2" charset="0"/>
                      </a:endParaRPr>
                    </a:p>
                  </a:txBody>
                  <a:tcPr/>
                </a:tc>
              </a:tr>
            </a:tbl>
          </a:graphicData>
        </a:graphic>
      </p:graphicFrame>
      <p:sp>
        <p:nvSpPr>
          <p:cNvPr id="9" name="正方形/長方形 8"/>
          <p:cNvSpPr/>
          <p:nvPr/>
        </p:nvSpPr>
        <p:spPr>
          <a:xfrm>
            <a:off x="1475236" y="5554866"/>
            <a:ext cx="9810854" cy="923330"/>
          </a:xfrm>
          <a:prstGeom prst="rect">
            <a:avLst/>
          </a:prstGeom>
        </p:spPr>
        <p:txBody>
          <a:bodyPr wrap="square">
            <a:spAutoFit/>
          </a:bodyPr>
          <a:lstStyle/>
          <a:p>
            <a:r>
              <a:rPr lang="vi-VN" altLang="ja-JP" b="0" i="0" u="none" strike="noStrike" dirty="0">
                <a:effectLst/>
                <a:latin typeface="Times" pitchFamily="2" charset="0"/>
              </a:rPr>
              <a:t>Tiêu chuẩn này chỉ ra cách một tổ chức có thể chứng minh được khả năng kiểm soát các mối nguy an toàn để đảm bảo rằng thực phẩm là an toàn. Tất cả sản phẩm của Nichiei Asia đều được sản xuất tại nhà máy đạt các tiêu chuẩn HACCP, ISO 22000 và GMP.</a:t>
            </a:r>
            <a:endParaRPr lang="ja-JP" altLang="en-US">
              <a:latin typeface="Times" pitchFamily="2" charset="0"/>
            </a:endParaRPr>
          </a:p>
        </p:txBody>
      </p:sp>
      <p:sp>
        <p:nvSpPr>
          <p:cNvPr id="10" name="テキスト ボックス 9"/>
          <p:cNvSpPr txBox="1"/>
          <p:nvPr/>
        </p:nvSpPr>
        <p:spPr>
          <a:xfrm>
            <a:off x="1475236" y="393485"/>
            <a:ext cx="7753454" cy="400110"/>
          </a:xfrm>
          <a:prstGeom prst="rect">
            <a:avLst/>
          </a:prstGeom>
          <a:noFill/>
        </p:spPr>
        <p:txBody>
          <a:bodyPr wrap="square" rtlCol="0">
            <a:spAutoFit/>
          </a:bodyPr>
          <a:lstStyle/>
          <a:p>
            <a:r>
              <a:rPr kumimoji="1" lang="vi-VN" altLang="ja-JP" sz="2000" dirty="0">
                <a:latin typeface="Times" pitchFamily="2" charset="0"/>
              </a:rPr>
              <a:t>HACCP, GMP &amp; ISO 22000 LÀ GÌ?</a:t>
            </a:r>
            <a:endParaRPr kumimoji="1" lang="ja-JP" altLang="en-US" sz="2000">
              <a:latin typeface="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523999" y="741728"/>
            <a:ext cx="10402957" cy="3693319"/>
          </a:xfrm>
          <a:prstGeom prst="rect">
            <a:avLst/>
          </a:prstGeom>
          <a:noFill/>
        </p:spPr>
        <p:txBody>
          <a:bodyPr wrap="square" rtlCol="0">
            <a:spAutoFit/>
          </a:bodyPr>
          <a:lstStyle/>
          <a:p>
            <a:r>
              <a:rPr kumimoji="1" lang="vi-VN" altLang="en-US" b="1" dirty="0">
                <a:latin typeface="Times New Roman" panose="02020603050405020304" charset="0"/>
                <a:cs typeface="Times New Roman" panose="02020603050405020304" charset="0"/>
              </a:rPr>
              <a:t>LIỀU DÙNG KHUYẾN NGHỊ </a:t>
            </a:r>
            <a:endParaRPr kumimoji="1" lang="vi-VN" altLang="en-US" b="1" dirty="0">
              <a:latin typeface="Times New Roman" panose="02020603050405020304" charset="0"/>
              <a:cs typeface="Times New Roman" panose="02020603050405020304" charset="0"/>
            </a:endParaRPr>
          </a:p>
          <a:p>
            <a:endParaRPr kumimoji="1"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Bộ Nông nghiệp Hoa Kỳ khuyến nghị tiêu thụ 25-36 g chất xơ mỗi ngày (hoặc 14 g cho mỗi 1000 calo mỗi ngày. Năm 2003, Cục Quản lý Thực phẩm và Dược phẩm Hoa Kỳ (FDA) đã phân loại inulin là "được công nhận chung là an toàn". Lượng tiêu thụ hiệu quả hàng ngày là 5 g và lượng tiêu thụ tối đa hàng ngày được khuyến nghị là 15-20g.</a:t>
            </a:r>
            <a:endParaRPr lang="vi-VN" altLang="en-US" dirty="0">
              <a:latin typeface="Times New Roman" panose="02020603050405020304" charset="0"/>
              <a:cs typeface="Times New Roman" panose="02020603050405020304" charset="0"/>
            </a:endParaRPr>
          </a:p>
          <a:p>
            <a:endParaRPr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Tác dụng phụ có thể gặp khi sử dụng Inulin quá liều</a:t>
            </a:r>
            <a:endParaRPr lang="vi-VN" altLang="en-US" dirty="0">
              <a:latin typeface="Times New Roman" panose="02020603050405020304" charset="0"/>
              <a:cs typeface="Times New Roman" panose="02020603050405020304" charset="0"/>
            </a:endParaRPr>
          </a:p>
          <a:p>
            <a:pPr marL="285750" indent="-285750">
              <a:buFontTx/>
              <a:buChar char="-"/>
            </a:pPr>
            <a:r>
              <a:rPr lang="vi-VN" altLang="en-US" dirty="0">
                <a:latin typeface="Times New Roman" panose="02020603050405020304" charset="0"/>
                <a:cs typeface="Times New Roman" panose="02020603050405020304" charset="0"/>
              </a:rPr>
              <a:t>Chướng bụng </a:t>
            </a:r>
            <a:endParaRPr lang="vi-VN" altLang="en-US" dirty="0">
              <a:latin typeface="Times New Roman" panose="02020603050405020304" charset="0"/>
              <a:cs typeface="Times New Roman" panose="02020603050405020304" charset="0"/>
            </a:endParaRPr>
          </a:p>
          <a:p>
            <a:pPr marL="285750" indent="-285750">
              <a:buFontTx/>
              <a:buChar char="-"/>
            </a:pPr>
            <a:r>
              <a:rPr lang="vi-VN" altLang="en-US" dirty="0">
                <a:latin typeface="Times New Roman" panose="02020603050405020304" charset="0"/>
                <a:cs typeface="Times New Roman" panose="02020603050405020304" charset="0"/>
              </a:rPr>
              <a:t>Xì hơi </a:t>
            </a:r>
            <a:endParaRPr lang="vi-VN" altLang="en-US" dirty="0">
              <a:latin typeface="Times New Roman" panose="02020603050405020304" charset="0"/>
              <a:cs typeface="Times New Roman" panose="02020603050405020304" charset="0"/>
            </a:endParaRPr>
          </a:p>
          <a:p>
            <a:pPr marL="285750" indent="-285750">
              <a:buFontTx/>
              <a:buChar char="-"/>
            </a:pPr>
            <a:r>
              <a:rPr lang="vi-VN" altLang="en-US" dirty="0">
                <a:latin typeface="Times New Roman" panose="02020603050405020304" charset="0"/>
                <a:cs typeface="Times New Roman" panose="02020603050405020304" charset="0"/>
              </a:rPr>
              <a:t>Buồn nôn </a:t>
            </a:r>
            <a:endParaRPr lang="vi-VN" altLang="en-US" dirty="0">
              <a:latin typeface="Times New Roman" panose="02020603050405020304" charset="0"/>
              <a:cs typeface="Times New Roman" panose="02020603050405020304" charset="0"/>
            </a:endParaRPr>
          </a:p>
          <a:p>
            <a:pPr marL="285750" indent="-285750">
              <a:buFontTx/>
              <a:buChar char="-"/>
            </a:pPr>
            <a:endParaRPr lang="vi-VN" altLang="en-US" dirty="0">
              <a:latin typeface="Times New Roman" panose="02020603050405020304" charset="0"/>
              <a:cs typeface="Times New Roman" panose="02020603050405020304" charset="0"/>
            </a:endParaRPr>
          </a:p>
          <a:p>
            <a:endParaRPr kumimoji="1" lang="en-US" altLang="en-US" dirty="0">
              <a:latin typeface="Times New Roman" panose="02020603050405020304" charset="0"/>
              <a:cs typeface="Times New Roman" panose="02020603050405020304" charset="0"/>
            </a:endParaRPr>
          </a:p>
        </p:txBody>
      </p:sp>
      <p:pic>
        <p:nvPicPr>
          <p:cNvPr id="7" name="図 6" descr="テキスト, カレンダー&#10;&#10;自動的に生成された説明"/>
          <p:cNvPicPr>
            <a:picLocks noChangeAspect="1"/>
          </p:cNvPicPr>
          <p:nvPr/>
        </p:nvPicPr>
        <p:blipFill>
          <a:blip r:embed="rId1"/>
          <a:stretch>
            <a:fillRect/>
          </a:stretch>
        </p:blipFill>
        <p:spPr>
          <a:xfrm>
            <a:off x="7548414" y="0"/>
            <a:ext cx="4855621" cy="7281174"/>
          </a:xfrm>
          <a:prstGeom prst="rect">
            <a:avLst/>
          </a:prstGeom>
        </p:spPr>
      </p:pic>
      <p:sp>
        <p:nvSpPr>
          <p:cNvPr id="8" name="テキスト ボックス 7"/>
          <p:cNvSpPr txBox="1"/>
          <p:nvPr/>
        </p:nvSpPr>
        <p:spPr>
          <a:xfrm>
            <a:off x="1523999" y="3983008"/>
            <a:ext cx="7265579" cy="2308324"/>
          </a:xfrm>
          <a:prstGeom prst="rect">
            <a:avLst/>
          </a:prstGeom>
          <a:noFill/>
        </p:spPr>
        <p:txBody>
          <a:bodyPr wrap="none" rtlCol="0">
            <a:spAutoFit/>
          </a:bodyPr>
          <a:lstStyle/>
          <a:p>
            <a:r>
              <a:rPr kumimoji="1" lang="vi-VN" altLang="en-US" dirty="0">
                <a:latin typeface="Times New Roman" panose="02020603050405020304" charset="0"/>
                <a:cs typeface="Times New Roman" panose="02020603050405020304" charset="0"/>
              </a:rPr>
              <a:t>INULIN Được tìm thấy nhiều trong các loại thực phẩm như </a:t>
            </a:r>
            <a:endParaRPr kumimoji="1"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Cây diếp xoăn, chuối xanh, lúa mì, yến mạch …. </a:t>
            </a:r>
            <a:endParaRPr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Độ trùng hợp DP của Inulin tiêu chuẩn nằm trong khoảng 2-60. </a:t>
            </a:r>
            <a:endParaRPr lang="vi-VN" altLang="en-US" dirty="0">
              <a:latin typeface="Times New Roman" panose="02020603050405020304" charset="0"/>
              <a:cs typeface="Times New Roman" panose="02020603050405020304" charset="0"/>
            </a:endParaRPr>
          </a:p>
          <a:p>
            <a:endParaRPr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DP thấp hơn 10 gọi là chuỗi ngắn, DP cao hơn 10 gọi là Inulin hiệu suất cao </a:t>
            </a:r>
            <a:endParaRPr lang="vi-VN" altLang="en-US" dirty="0">
              <a:latin typeface="Times New Roman" panose="02020603050405020304" charset="0"/>
              <a:cs typeface="Times New Roman" panose="02020603050405020304" charset="0"/>
            </a:endParaRPr>
          </a:p>
          <a:p>
            <a:endParaRPr lang="vi-VN" altLang="en-US" dirty="0">
              <a:latin typeface="Times New Roman" panose="02020603050405020304" charset="0"/>
              <a:cs typeface="Times New Roman" panose="02020603050405020304" charset="0"/>
            </a:endParaRPr>
          </a:p>
          <a:p>
            <a:endParaRPr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 </a:t>
            </a:r>
            <a:endParaRPr kumimoji="1" lang="en-US" altLang="en-US" dirty="0">
              <a:latin typeface="Times New Roman" panose="02020603050405020304" charset="0"/>
              <a:cs typeface="Times New Roman" panose="02020603050405020304" charset="0"/>
            </a:endParaRPr>
          </a:p>
        </p:txBody>
      </p:sp>
      <p:sp>
        <p:nvSpPr>
          <p:cNvPr id="10" name="テキスト ボックス 9"/>
          <p:cNvSpPr txBox="1"/>
          <p:nvPr/>
        </p:nvSpPr>
        <p:spPr>
          <a:xfrm>
            <a:off x="1523999" y="5768112"/>
            <a:ext cx="10151166" cy="523220"/>
          </a:xfrm>
          <a:prstGeom prst="rect">
            <a:avLst/>
          </a:prstGeom>
          <a:noFill/>
        </p:spPr>
        <p:txBody>
          <a:bodyPr wrap="square">
            <a:spAutoFit/>
          </a:bodyPr>
          <a:lstStyle/>
          <a:p>
            <a:r>
              <a:rPr lang="en-US" altLang="en-US" sz="1400" b="0" i="1" u="none" strike="noStrike" dirty="0">
                <a:effectLst/>
                <a:latin typeface="Times New Roman" panose="02020603050405020304" charset="0"/>
                <a:cs typeface="Times New Roman" panose="02020603050405020304" charset="0"/>
              </a:rPr>
              <a:t>DP (Degree of Polymerization) </a:t>
            </a:r>
            <a:r>
              <a:rPr lang="en-US" altLang="en-US" sz="1400" b="0" i="1" u="none" strike="noStrike" dirty="0" err="1">
                <a:effectLst/>
                <a:latin typeface="Times New Roman" panose="02020603050405020304" charset="0"/>
                <a:cs typeface="Times New Roman" panose="02020603050405020304" charset="0"/>
              </a:rPr>
              <a:t>mức</a:t>
            </a:r>
            <a:r>
              <a:rPr lang="en-US" altLang="en-US" sz="1400" b="0" i="1" u="none" strike="noStrike" dirty="0">
                <a:effectLst/>
                <a:latin typeface="Times New Roman" panose="02020603050405020304" charset="0"/>
                <a:cs typeface="Times New Roman" panose="02020603050405020304" charset="0"/>
              </a:rPr>
              <a:t> </a:t>
            </a:r>
            <a:r>
              <a:rPr lang="en-US" altLang="en-US" sz="1400" b="0" i="1" u="none" strike="noStrike" dirty="0" err="1">
                <a:effectLst/>
                <a:latin typeface="Times New Roman" panose="02020603050405020304" charset="0"/>
                <a:cs typeface="Times New Roman" panose="02020603050405020304" charset="0"/>
              </a:rPr>
              <a:t>độ</a:t>
            </a:r>
            <a:r>
              <a:rPr lang="en-US" altLang="en-US" sz="1400" b="0" i="1" u="none" strike="noStrike" dirty="0">
                <a:effectLst/>
                <a:latin typeface="Times New Roman" panose="02020603050405020304" charset="0"/>
                <a:cs typeface="Times New Roman" panose="02020603050405020304" charset="0"/>
              </a:rPr>
              <a:t> </a:t>
            </a:r>
            <a:r>
              <a:rPr lang="en-US" altLang="en-US" sz="1400" b="0" i="1" u="none" strike="noStrike" dirty="0" err="1">
                <a:effectLst/>
                <a:latin typeface="Times New Roman" panose="02020603050405020304" charset="0"/>
                <a:cs typeface="Times New Roman" panose="02020603050405020304" charset="0"/>
              </a:rPr>
              <a:t>trùng</a:t>
            </a:r>
            <a:r>
              <a:rPr lang="en-US" altLang="en-US" sz="1400" b="0" i="1" u="none" strike="noStrike" dirty="0">
                <a:effectLst/>
                <a:latin typeface="Times New Roman" panose="02020603050405020304" charset="0"/>
                <a:cs typeface="Times New Roman" panose="02020603050405020304" charset="0"/>
              </a:rPr>
              <a:t> </a:t>
            </a:r>
            <a:r>
              <a:rPr lang="en-US" altLang="en-US" sz="1400" b="0" i="1" u="none" strike="noStrike" dirty="0" err="1">
                <a:effectLst/>
                <a:latin typeface="Times New Roman" panose="02020603050405020304" charset="0"/>
                <a:cs typeface="Times New Roman" panose="02020603050405020304" charset="0"/>
              </a:rPr>
              <a:t>hợp</a:t>
            </a:r>
            <a:endParaRPr lang="en-US" altLang="en-US" sz="1400" b="0" i="1" u="none" strike="noStrike" dirty="0">
              <a:effectLst/>
              <a:latin typeface="Times New Roman" panose="02020603050405020304" charset="0"/>
              <a:cs typeface="Times New Roman" panose="02020603050405020304" charset="0"/>
            </a:endParaRPr>
          </a:p>
          <a:p>
            <a:r>
              <a:rPr lang="vi-VN" altLang="en-US" sz="1400" i="1" dirty="0">
                <a:latin typeface="Times New Roman" panose="02020603050405020304" charset="0"/>
                <a:cs typeface="Times New Roman" panose="02020603050405020304" charset="0"/>
              </a:rPr>
              <a:t>DP là số lượng các đơn vị đường fructose kết hợp với nhau trong một phân tử inulin.</a:t>
            </a:r>
            <a:endParaRPr lang="en-US" altLang="en-US" sz="1400" i="1"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83960" y="537348"/>
            <a:ext cx="9486690" cy="1550419"/>
          </a:xfrm>
        </p:spPr>
        <p:txBody>
          <a:bodyPr>
            <a:noAutofit/>
          </a:bodyPr>
          <a:lstStyle/>
          <a:p>
            <a:r>
              <a:rPr kumimoji="1" lang="vi-VN" altLang="en-US" sz="2200" dirty="0">
                <a:latin typeface="Times New Roman" panose="02020603050405020304" charset="0"/>
                <a:cs typeface="Times New Roman" panose="02020603050405020304" charset="0"/>
              </a:rPr>
              <a:t>PHƯƠNG PHÁP SẢN XUẤT INULIN ĐƯỢC CẤP BẰNG SÁNG CHẾ </a:t>
            </a:r>
            <a:br>
              <a:rPr kumimoji="1" lang="vi-VN" altLang="en-US" sz="2200" dirty="0">
                <a:latin typeface="Times New Roman" panose="02020603050405020304" charset="0"/>
                <a:cs typeface="Times New Roman" panose="02020603050405020304" charset="0"/>
              </a:rPr>
            </a:br>
            <a:endParaRPr kumimoji="1" lang="en-US" altLang="en-US" sz="2200" dirty="0">
              <a:latin typeface="Times New Roman" panose="02020603050405020304" charset="0"/>
              <a:cs typeface="Times New Roman" panose="02020603050405020304" charset="0"/>
            </a:endParaRPr>
          </a:p>
        </p:txBody>
      </p:sp>
      <p:sp>
        <p:nvSpPr>
          <p:cNvPr id="5" name="テキスト ボックス 4"/>
          <p:cNvSpPr txBox="1"/>
          <p:nvPr/>
        </p:nvSpPr>
        <p:spPr>
          <a:xfrm>
            <a:off x="1510748" y="1164437"/>
            <a:ext cx="9833113" cy="923330"/>
          </a:xfrm>
          <a:prstGeom prst="rect">
            <a:avLst/>
          </a:prstGeom>
          <a:noFill/>
        </p:spPr>
        <p:txBody>
          <a:bodyPr wrap="square" rtlCol="0">
            <a:spAutoFit/>
          </a:bodyPr>
          <a:lstStyle/>
          <a:p>
            <a:r>
              <a:rPr lang="vi-VN" altLang="en-US" dirty="0">
                <a:latin typeface="Times New Roman" panose="02020603050405020304" charset="0"/>
                <a:cs typeface="Times New Roman" panose="02020603050405020304" charset="0"/>
              </a:rPr>
              <a:t>Phát minh hiện tại nhằm mục đích cung cấp một phương pháp sản xuất inulin bằng cách cho phép inulin synthase tác động lên sucrose, do đó cho phép sản xuất inulin với độ trùng hợp trung bình được xác định trước.</a:t>
            </a:r>
            <a:endParaRPr kumimoji="1" lang="en-US" altLang="en-US" dirty="0">
              <a:latin typeface="Times New Roman" panose="02020603050405020304" charset="0"/>
              <a:cs typeface="Times New Roman" panose="02020603050405020304" charset="0"/>
            </a:endParaRPr>
          </a:p>
        </p:txBody>
      </p:sp>
      <p:pic>
        <p:nvPicPr>
          <p:cNvPr id="7" name="図 6" descr="テーブル&#10;&#10;AI 生成コンテンツは誤りを含む可能性があります。"/>
          <p:cNvPicPr>
            <a:picLocks noChangeAspect="1"/>
          </p:cNvPicPr>
          <p:nvPr/>
        </p:nvPicPr>
        <p:blipFill>
          <a:blip r:embed="rId1"/>
          <a:stretch>
            <a:fillRect/>
          </a:stretch>
        </p:blipFill>
        <p:spPr>
          <a:xfrm>
            <a:off x="2133600" y="2380456"/>
            <a:ext cx="3663949" cy="2389778"/>
          </a:xfrm>
          <a:prstGeom prst="rect">
            <a:avLst/>
          </a:prstGeom>
        </p:spPr>
      </p:pic>
      <p:pic>
        <p:nvPicPr>
          <p:cNvPr id="9" name="図 8" descr="テーブル&#10;&#10;AI 生成コンテンツは誤りを含む可能性があります。"/>
          <p:cNvPicPr>
            <a:picLocks noChangeAspect="1"/>
          </p:cNvPicPr>
          <p:nvPr/>
        </p:nvPicPr>
        <p:blipFill>
          <a:blip r:embed="rId2"/>
          <a:stretch>
            <a:fillRect/>
          </a:stretch>
        </p:blipFill>
        <p:spPr>
          <a:xfrm>
            <a:off x="6427304" y="2380456"/>
            <a:ext cx="3663949" cy="2389778"/>
          </a:xfrm>
          <a:prstGeom prst="rect">
            <a:avLst/>
          </a:prstGeom>
        </p:spPr>
      </p:pic>
      <p:sp>
        <p:nvSpPr>
          <p:cNvPr id="10" name="テキスト ボックス 9"/>
          <p:cNvSpPr txBox="1"/>
          <p:nvPr/>
        </p:nvSpPr>
        <p:spPr>
          <a:xfrm>
            <a:off x="1761607" y="5062923"/>
            <a:ext cx="9409043" cy="1477328"/>
          </a:xfrm>
          <a:prstGeom prst="rect">
            <a:avLst/>
          </a:prstGeom>
          <a:noFill/>
        </p:spPr>
        <p:txBody>
          <a:bodyPr wrap="square" rtlCol="0">
            <a:spAutoFit/>
          </a:bodyPr>
          <a:lstStyle/>
          <a:p>
            <a:r>
              <a:rPr lang="en-US" altLang="en-US" dirty="0">
                <a:latin typeface="Times New Roman" panose="02020603050405020304" charset="0"/>
                <a:cs typeface="Times New Roman" panose="02020603050405020304" charset="0"/>
              </a:rPr>
              <a:t>Inulin </a:t>
            </a:r>
            <a:r>
              <a:rPr lang="en-US" altLang="en-US" dirty="0" err="1">
                <a:latin typeface="Times New Roman" panose="02020603050405020304" charset="0"/>
                <a:cs typeface="Times New Roman" panose="02020603050405020304" charset="0"/>
              </a:rPr>
              <a:t>của</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sáng</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chế</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hiện</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tại</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với</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độ</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trùng</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hợp</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trung</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bình</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là</a:t>
            </a:r>
            <a:r>
              <a:rPr lang="en-US" altLang="en-US" dirty="0">
                <a:latin typeface="Times New Roman" panose="02020603050405020304" charset="0"/>
                <a:cs typeface="Times New Roman" panose="02020603050405020304" charset="0"/>
              </a:rPr>
              <a:t> 17, </a:t>
            </a:r>
            <a:r>
              <a:rPr lang="en-US" altLang="en-US" dirty="0" err="1">
                <a:latin typeface="Times New Roman" panose="02020603050405020304" charset="0"/>
                <a:cs typeface="Times New Roman" panose="02020603050405020304" charset="0"/>
              </a:rPr>
              <a:t>thể</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hiện</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sự</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phân</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bố</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độ</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trùng</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hợp</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trong</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khoảng</a:t>
            </a:r>
            <a:r>
              <a:rPr lang="en-US" altLang="en-US" dirty="0">
                <a:latin typeface="Times New Roman" panose="02020603050405020304" charset="0"/>
                <a:cs typeface="Times New Roman" panose="02020603050405020304" charset="0"/>
              </a:rPr>
              <a:t> </a:t>
            </a:r>
            <a:r>
              <a:rPr lang="en-US" altLang="en-US" dirty="0" err="1">
                <a:latin typeface="Times New Roman" panose="02020603050405020304" charset="0"/>
                <a:cs typeface="Times New Roman" panose="02020603050405020304" charset="0"/>
              </a:rPr>
              <a:t>từ</a:t>
            </a:r>
            <a:r>
              <a:rPr lang="en-US" altLang="en-US" dirty="0">
                <a:latin typeface="Times New Roman" panose="02020603050405020304" charset="0"/>
                <a:cs typeface="Times New Roman" panose="02020603050405020304" charset="0"/>
              </a:rPr>
              <a:t> 4 </a:t>
            </a:r>
            <a:r>
              <a:rPr lang="en-US" altLang="en-US" dirty="0" err="1">
                <a:latin typeface="Times New Roman" panose="02020603050405020304" charset="0"/>
                <a:cs typeface="Times New Roman" panose="02020603050405020304" charset="0"/>
              </a:rPr>
              <a:t>đến</a:t>
            </a:r>
            <a:r>
              <a:rPr lang="en-US" altLang="en-US" dirty="0">
                <a:latin typeface="Times New Roman" panose="02020603050405020304" charset="0"/>
                <a:cs typeface="Times New Roman" panose="02020603050405020304" charset="0"/>
              </a:rPr>
              <a:t> 30.</a:t>
            </a:r>
            <a:endParaRPr lang="en-US" altLang="en-US" dirty="0">
              <a:latin typeface="Times New Roman" panose="02020603050405020304" charset="0"/>
              <a:cs typeface="Times New Roman" panose="02020603050405020304" charset="0"/>
            </a:endParaRPr>
          </a:p>
          <a:p>
            <a:pPr fontAlgn="ctr"/>
            <a:r>
              <a:rPr lang="vi-VN" altLang="en-US" dirty="0">
                <a:latin typeface="Times New Roman" panose="02020603050405020304" charset="0"/>
                <a:cs typeface="Times New Roman" panose="02020603050405020304" charset="0"/>
              </a:rPr>
              <a:t>DP 10-35 được xem là lý tưởng cho sức khỏe con người. </a:t>
            </a:r>
            <a:endParaRPr lang="vi-VN" altLang="en-US" dirty="0">
              <a:latin typeface="Times New Roman" panose="02020603050405020304" charset="0"/>
              <a:cs typeface="Times New Roman" panose="02020603050405020304" charset="0"/>
            </a:endParaRPr>
          </a:p>
          <a:p>
            <a:br>
              <a:rPr lang="vi-VN" altLang="en-US" dirty="0"/>
            </a:br>
            <a:endParaRPr kumimoji="1" lang="en-US" altLang="en-US"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par>
                                <p:cTn id="13" presetID="3" presetClass="entr" presetSubtype="1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heckerboard(across)">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06979" y="398252"/>
            <a:ext cx="9486690" cy="1550419"/>
          </a:xfrm>
        </p:spPr>
        <p:txBody>
          <a:bodyPr>
            <a:normAutofit/>
          </a:bodyPr>
          <a:lstStyle/>
          <a:p>
            <a:r>
              <a:rPr kumimoji="1" lang="vi-VN" altLang="en-US" sz="2000" dirty="0">
                <a:latin typeface="Times New Roman" panose="02020603050405020304" charset="0"/>
                <a:cs typeface="Times New Roman" panose="02020603050405020304" charset="0"/>
              </a:rPr>
              <a:t>HIỆU QUẢ CỦA INULIN THEO KHOA HỌC</a:t>
            </a:r>
            <a:endParaRPr kumimoji="1" lang="en-US" altLang="en-US" sz="2000" dirty="0">
              <a:latin typeface="Times New Roman" panose="02020603050405020304" charset="0"/>
              <a:cs typeface="Times New Roman" panose="02020603050405020304" charset="0"/>
            </a:endParaRPr>
          </a:p>
        </p:txBody>
      </p:sp>
      <p:sp>
        <p:nvSpPr>
          <p:cNvPr id="4" name="テキスト ボックス 3"/>
          <p:cNvSpPr txBox="1"/>
          <p:nvPr/>
        </p:nvSpPr>
        <p:spPr>
          <a:xfrm>
            <a:off x="1587711" y="858592"/>
            <a:ext cx="4406976" cy="369332"/>
          </a:xfrm>
          <a:prstGeom prst="rect">
            <a:avLst/>
          </a:prstGeom>
          <a:noFill/>
        </p:spPr>
        <p:txBody>
          <a:bodyPr wrap="none" rtlCol="0">
            <a:spAutoFit/>
          </a:bodyPr>
          <a:lstStyle/>
          <a:p>
            <a:r>
              <a:rPr kumimoji="1" lang="vi-VN" altLang="en-US" dirty="0">
                <a:latin typeface="Times New Roman" panose="02020603050405020304" charset="0"/>
                <a:cs typeface="Times New Roman" panose="02020603050405020304" charset="0"/>
              </a:rPr>
              <a:t>1. Mối liên hệ giữa Inulin và tần suất đi ngoài</a:t>
            </a:r>
            <a:endParaRPr kumimoji="1" lang="en-US" altLang="en-US" dirty="0">
              <a:latin typeface="Times New Roman" panose="02020603050405020304" charset="0"/>
              <a:cs typeface="Times New Roman" panose="02020603050405020304" charset="0"/>
            </a:endParaRPr>
          </a:p>
        </p:txBody>
      </p:sp>
      <p:sp>
        <p:nvSpPr>
          <p:cNvPr id="6" name="テキスト ボックス 5"/>
          <p:cNvSpPr txBox="1"/>
          <p:nvPr/>
        </p:nvSpPr>
        <p:spPr>
          <a:xfrm>
            <a:off x="1587710" y="1236577"/>
            <a:ext cx="10074203" cy="2585323"/>
          </a:xfrm>
          <a:prstGeom prst="rect">
            <a:avLst/>
          </a:prstGeom>
          <a:noFill/>
        </p:spPr>
        <p:txBody>
          <a:bodyPr wrap="square">
            <a:spAutoFit/>
          </a:bodyPr>
          <a:lstStyle/>
          <a:p>
            <a:pPr algn="l">
              <a:spcBef>
                <a:spcPts val="2250"/>
              </a:spcBef>
              <a:buNone/>
            </a:pPr>
            <a:r>
              <a:rPr lang="vi-VN" altLang="en-US" b="0" i="0" u="none" strike="noStrike" dirty="0">
                <a:effectLst/>
                <a:latin typeface="Times New Roman" panose="02020603050405020304" charset="0"/>
                <a:cs typeface="Times New Roman" panose="02020603050405020304" charset="0"/>
              </a:rPr>
              <a:t> Một nghiên cứu thí điểm được thực hiện vào năm 2013 trên những bệnh nhân mắc hội chứng ruột kích thích (IBS-C) được cho ăn sữa chua bổ sung inulin đã chứng minh được lợi ích nhất quán liên quan đến thói quen ruột.</a:t>
            </a:r>
            <a:endParaRPr lang="vi-VN" altLang="en-US" b="0" i="0" u="none" strike="noStrike" dirty="0">
              <a:effectLst/>
              <a:latin typeface="Times New Roman" panose="02020603050405020304" charset="0"/>
              <a:cs typeface="Times New Roman" panose="02020603050405020304" charset="0"/>
            </a:endParaRPr>
          </a:p>
          <a:p>
            <a:pPr>
              <a:buNone/>
            </a:pPr>
            <a:endParaRPr lang="vi-VN" altLang="en-US" dirty="0">
              <a:latin typeface="Times New Roman" panose="02020603050405020304" charset="0"/>
              <a:cs typeface="Times New Roman" panose="02020603050405020304" charset="0"/>
            </a:endParaRPr>
          </a:p>
          <a:p>
            <a:pPr>
              <a:buNone/>
            </a:pPr>
            <a:r>
              <a:rPr lang="vi-VN" altLang="en-US" dirty="0">
                <a:latin typeface="Times New Roman" panose="02020603050405020304" charset="0"/>
                <a:cs typeface="Times New Roman" panose="02020603050405020304" charset="0"/>
              </a:rPr>
              <a:t>Một số nghiên cứu khác đã báo cáo những tác dụng tương tự liên quan đến việc tăng tần suất đi ngoài sau khi bổ sung các liều lượng inulin khác nhau. Liều lượng ít nhất 12 g inulin tiêu thụ mỗi ngày dẫn đến tần suất đi ngoài cao hơn đáng kể ở những bệnh nhân bị táo bón mãn tính. </a:t>
            </a:r>
            <a:endParaRPr lang="vi-VN" altLang="en-US" dirty="0">
              <a:latin typeface="Times New Roman" panose="02020603050405020304" charset="0"/>
              <a:cs typeface="Times New Roman" panose="02020603050405020304" charset="0"/>
            </a:endParaRPr>
          </a:p>
          <a:p>
            <a:pPr>
              <a:buNone/>
            </a:pPr>
            <a:br>
              <a:rPr lang="vi-VN" altLang="en-US" dirty="0">
                <a:latin typeface="Times New Roman" panose="02020603050405020304" charset="0"/>
                <a:cs typeface="Times New Roman" panose="02020603050405020304" charset="0"/>
              </a:rPr>
            </a:br>
            <a:endParaRPr lang="en-US" altLang="en-US" dirty="0">
              <a:latin typeface="Times New Roman" panose="02020603050405020304" charset="0"/>
              <a:cs typeface="Times New Roman" panose="02020603050405020304" charset="0"/>
            </a:endParaRPr>
          </a:p>
        </p:txBody>
      </p:sp>
      <p:sp>
        <p:nvSpPr>
          <p:cNvPr id="7" name="テキスト ボックス 6"/>
          <p:cNvSpPr txBox="1"/>
          <p:nvPr/>
        </p:nvSpPr>
        <p:spPr>
          <a:xfrm>
            <a:off x="1587713" y="3321752"/>
            <a:ext cx="10074200" cy="2308324"/>
          </a:xfrm>
          <a:prstGeom prst="rect">
            <a:avLst/>
          </a:prstGeom>
          <a:noFill/>
        </p:spPr>
        <p:txBody>
          <a:bodyPr wrap="square" rtlCol="0">
            <a:spAutoFit/>
          </a:bodyPr>
          <a:lstStyle/>
          <a:p>
            <a:r>
              <a:rPr lang="vi-VN" altLang="en-US" dirty="0">
                <a:latin typeface="Times New Roman" panose="02020603050405020304" charset="0"/>
                <a:cs typeface="Times New Roman" panose="02020603050405020304" charset="0"/>
              </a:rPr>
              <a:t>2</a:t>
            </a:r>
            <a:r>
              <a:rPr kumimoji="1" lang="vi-VN" altLang="en-US" dirty="0">
                <a:latin typeface="Times New Roman" panose="02020603050405020304" charset="0"/>
                <a:cs typeface="Times New Roman" panose="02020603050405020304" charset="0"/>
              </a:rPr>
              <a:t>. Mối liên hệ giữa Inulin và độ đặc của phân </a:t>
            </a:r>
            <a:endParaRPr kumimoji="1"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Trong các thử nghiệm lâm sàng, việc tiêu thụ inulin cũng có liên quan đến việc cải thiện độ đặc của phân được đánh giá bằng thang điểm Bristol Form. Việc tiêu thụ thường xuyên các loại đồ uống sữa lên men được bổ sung inulin cũng có lợi, cho thấy sự cải thiện đáng kể độ đặc của phân ở những bệnh nhân mắc IBS-C. Những đối tượng dùng inulin có độ đặc của phân mềm hơn so với nhóm dùng giả dược. Kết quả phân tích tổng hợp do Collado Yurrita </a:t>
            </a:r>
            <a:r>
              <a:rPr lang="vi-VN" altLang="en-US" i="1" dirty="0">
                <a:latin typeface="Times New Roman" panose="02020603050405020304" charset="0"/>
                <a:cs typeface="Times New Roman" panose="02020603050405020304" charset="0"/>
              </a:rPr>
              <a:t>và cộng sự</a:t>
            </a:r>
            <a:r>
              <a:rPr lang="vi-VN" altLang="en-US" dirty="0">
                <a:latin typeface="Times New Roman" panose="02020603050405020304" charset="0"/>
                <a:cs typeface="Times New Roman" panose="02020603050405020304" charset="0"/>
              </a:rPr>
              <a:t> thực hiện phù hợp với dữ liệu trên. Việc uống inulin có hiệu quả trong việc tăng chất lượng phân ở những bệnh nhân bị táo bón mãn tính vì nó làm giảm độ cứng của phân.</a:t>
            </a:r>
            <a:endParaRPr kumimoji="1" lang="en-US" altLang="en-US" dirty="0">
              <a:latin typeface="Times New Roman" panose="02020603050405020304" charset="0"/>
              <a:cs typeface="Times New Roman" panose="02020603050405020304" charset="0"/>
            </a:endParaRPr>
          </a:p>
        </p:txBody>
      </p:sp>
      <p:sp>
        <p:nvSpPr>
          <p:cNvPr id="17" name="テキスト ボックス 16"/>
          <p:cNvSpPr txBox="1"/>
          <p:nvPr/>
        </p:nvSpPr>
        <p:spPr>
          <a:xfrm>
            <a:off x="1587713" y="5756307"/>
            <a:ext cx="10074199" cy="646331"/>
          </a:xfrm>
          <a:prstGeom prst="rect">
            <a:avLst/>
          </a:prstGeom>
          <a:noFill/>
        </p:spPr>
        <p:txBody>
          <a:bodyPr wrap="square">
            <a:spAutoFit/>
          </a:bodyPr>
          <a:lstStyle/>
          <a:p>
            <a:r>
              <a:rPr lang="vi-VN" altLang="en-US" sz="1200" b="0" i="1" u="none" strike="noStrike" dirty="0">
                <a:effectLst/>
                <a:latin typeface="Times New Roman" panose="02020603050405020304" charset="0"/>
                <a:cs typeface="Times New Roman" panose="02020603050405020304" charset="0"/>
              </a:rPr>
              <a:t>Thang điểm Bristol (Bristol Stool Scale - BSFS) là một công cụ phân loại hình dạng phân thành 7 loại, giúp đánh giá chức năng tiêu hóa của một người.Thang điểm này được sử dụng rộng rãi trong y tế để xác định xem phân có bình thường hay không, từ đó giúp đánh giá các vấn đề về tiêu hóa như táo bón hay tiêu chảy. </a:t>
            </a:r>
            <a:endParaRPr lang="en-US" altLang="en-US" sz="1200" i="1" dirty="0">
              <a:latin typeface="Times New Roman" panose="02020603050405020304" charset="0"/>
              <a:cs typeface="Times New Roman" panose="020206030504050203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36035" y="1166842"/>
            <a:ext cx="9899374" cy="4801314"/>
          </a:xfrm>
          <a:prstGeom prst="rect">
            <a:avLst/>
          </a:prstGeom>
          <a:noFill/>
        </p:spPr>
        <p:txBody>
          <a:bodyPr wrap="square" rtlCol="0">
            <a:spAutoFit/>
          </a:bodyPr>
          <a:lstStyle/>
          <a:p>
            <a:r>
              <a:rPr kumimoji="1" lang="vi-VN" altLang="en-US" dirty="0">
                <a:latin typeface="Times New Roman" panose="02020603050405020304" charset="0"/>
                <a:cs typeface="Times New Roman" panose="02020603050405020304" charset="0"/>
              </a:rPr>
              <a:t>3. Inulin và thời gian vận chuyển </a:t>
            </a:r>
            <a:endParaRPr kumimoji="1"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Về tác dụng của inulin đối với thời gian vận chuyển qua ruột, inulin làm giảm đáng kể thời gian vận chuyển qua đại tràng như đã được chứng minh trong nghiên cứu của Isakov </a:t>
            </a:r>
            <a:r>
              <a:rPr lang="vi-VN" altLang="en-US" i="1" dirty="0">
                <a:latin typeface="Times New Roman" panose="02020603050405020304" charset="0"/>
                <a:cs typeface="Times New Roman" panose="02020603050405020304" charset="0"/>
              </a:rPr>
              <a:t>và cộng sự</a:t>
            </a:r>
            <a:r>
              <a:rPr lang="vi-VN" altLang="en-US" dirty="0">
                <a:latin typeface="Times New Roman" panose="02020603050405020304" charset="0"/>
                <a:cs typeface="Times New Roman" panose="02020603050405020304" charset="0"/>
              </a:rPr>
              <a:t>. Sữa chua giàu inulin có tác dụng có lợi đối với thời gian vận chuyển ở bệnh nhân mắc hội chứng ruột kích thích (IBS-C) khi so sánh với sữa chua thông thường. Tuy nhiên, số lượng bệnh nhân tham gia nghiên cứu còn ít, do đó cần có thêm các nghiên cứu ngẫu nhiên có đối chứng, mù đôi, quy mô lớn để củng cố vai trò của inulin đối với thời gian vận chuyển qua ruột.</a:t>
            </a:r>
            <a:endParaRPr lang="vi-VN" altLang="en-US" dirty="0">
              <a:latin typeface="Times New Roman" panose="02020603050405020304" charset="0"/>
              <a:cs typeface="Times New Roman" panose="02020603050405020304" charset="0"/>
            </a:endParaRPr>
          </a:p>
          <a:p>
            <a:endParaRPr lang="vi-VN" altLang="en-US" dirty="0">
              <a:latin typeface="Times New Roman" panose="02020603050405020304" charset="0"/>
              <a:cs typeface="Times New Roman" panose="02020603050405020304" charset="0"/>
            </a:endParaRPr>
          </a:p>
          <a:p>
            <a:r>
              <a:rPr kumimoji="1" lang="vi-VN" altLang="en-US" dirty="0">
                <a:latin typeface="Times New Roman" panose="02020603050405020304" charset="0"/>
                <a:cs typeface="Times New Roman" panose="02020603050405020304" charset="0"/>
              </a:rPr>
              <a:t>4. Inulin và hệ vi sinh vật đường ruột </a:t>
            </a:r>
            <a:endParaRPr kumimoji="1"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Dựa trên quan sát thấy ở những bệnh nhân mắc hội chứng ruột kích thích có sự thay đổi hệ vi sinh vật đường ruột, các nghiên cứu đã xác nhận rằng việc tiêu thụ inulin có tác dụng có lợi vì nó có tác dụng kích thích đối với các vi khuẩn có lợi cho sức khỏe từ chi </a:t>
            </a:r>
            <a:r>
              <a:rPr lang="vi-VN" altLang="en-US" i="1" dirty="0">
                <a:latin typeface="Times New Roman" panose="02020603050405020304" charset="0"/>
                <a:cs typeface="Times New Roman" panose="02020603050405020304" charset="0"/>
              </a:rPr>
              <a:t>Bifidobacterium</a:t>
            </a:r>
            <a:r>
              <a:rPr lang="vi-VN" altLang="en-US" dirty="0">
                <a:latin typeface="Times New Roman" panose="02020603050405020304" charset="0"/>
                <a:cs typeface="Times New Roman" panose="02020603050405020304" charset="0"/>
              </a:rPr>
              <a:t>. Một nghiên cứu can thiệp chéo, ngẫu nhiên, mù đôi cho thấy inulin có tác dụng có lợi bằng cách tăng các loài </a:t>
            </a:r>
            <a:r>
              <a:rPr lang="vi-VN" altLang="en-US" i="1" dirty="0">
                <a:latin typeface="Times New Roman" panose="02020603050405020304" charset="0"/>
                <a:cs typeface="Times New Roman" panose="02020603050405020304" charset="0"/>
              </a:rPr>
              <a:t>Bifidobacterium</a:t>
            </a:r>
            <a:r>
              <a:rPr lang="vi-VN" altLang="en-US" dirty="0">
                <a:latin typeface="Times New Roman" panose="02020603050405020304" charset="0"/>
                <a:cs typeface="Times New Roman" panose="02020603050405020304" charset="0"/>
              </a:rPr>
              <a:t> và giảm các loài </a:t>
            </a:r>
            <a:r>
              <a:rPr lang="vi-VN" altLang="en-US" i="1" dirty="0">
                <a:latin typeface="Times New Roman" panose="02020603050405020304" charset="0"/>
                <a:cs typeface="Times New Roman" panose="02020603050405020304" charset="0"/>
              </a:rPr>
              <a:t>Bilophila</a:t>
            </a:r>
            <a:r>
              <a:rPr lang="vi-VN" altLang="en-US" dirty="0">
                <a:latin typeface="Times New Roman" panose="02020603050405020304" charset="0"/>
                <a:cs typeface="Times New Roman" panose="02020603050405020304" charset="0"/>
              </a:rPr>
              <a:t> và </a:t>
            </a:r>
            <a:r>
              <a:rPr lang="vi-VN" altLang="en-US" i="1" dirty="0">
                <a:latin typeface="Times New Roman" panose="02020603050405020304" charset="0"/>
                <a:cs typeface="Times New Roman" panose="02020603050405020304" charset="0"/>
              </a:rPr>
              <a:t>Anaerostipes</a:t>
            </a:r>
            <a:r>
              <a:rPr lang="vi-VN" altLang="en-US" dirty="0">
                <a:latin typeface="Times New Roman" panose="02020603050405020304" charset="0"/>
                <a:cs typeface="Times New Roman" panose="02020603050405020304" charset="0"/>
              </a:rPr>
              <a:t> , do đó xác nhận vai trò tiền sinh học của inulin. Inulin kích thích quá trình lên men đường phân ở manh tràng và đại tràng khi nó được lên men bởi vi khuẩn, tạo ra các axit béo chuỗi ngắn, được công nhận là chất chuyển hóa có lợi cho sức khỏe.</a:t>
            </a:r>
            <a:endParaRPr kumimoji="1" lang="vi-VN" altLang="en-US" dirty="0">
              <a:latin typeface="Times New Roman" panose="02020603050405020304" charset="0"/>
              <a:cs typeface="Times New Roman" panose="02020603050405020304" charset="0"/>
            </a:endParaRPr>
          </a:p>
          <a:p>
            <a:endParaRPr kumimoji="1" lang="en-US" altLang="en-US" dirty="0">
              <a:latin typeface="Times New Roman" panose="02020603050405020304" charset="0"/>
              <a:cs typeface="Times New Roman" panose="020206030504050203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vi-VN" altLang="en-US" dirty="0"/>
              <a:t>Q&amp;A</a:t>
            </a:r>
            <a:endParaRPr kumimoji="1" lang="en-US" altLang="en-US" dirty="0"/>
          </a:p>
        </p:txBody>
      </p:sp>
      <p:sp>
        <p:nvSpPr>
          <p:cNvPr id="3" name="コンテンツ プレースホルダー 2"/>
          <p:cNvSpPr>
            <a:spLocks noGrp="1"/>
          </p:cNvSpPr>
          <p:nvPr>
            <p:ph idx="1"/>
          </p:nvPr>
        </p:nvSpPr>
        <p:spPr>
          <a:xfrm>
            <a:off x="1587710" y="1230570"/>
            <a:ext cx="9486690" cy="4428107"/>
          </a:xfrm>
        </p:spPr>
        <p:txBody>
          <a:bodyPr>
            <a:noAutofit/>
          </a:bodyPr>
          <a:lstStyle/>
          <a:p>
            <a:pPr marL="0" indent="0">
              <a:buNone/>
            </a:pPr>
            <a:r>
              <a:rPr kumimoji="1" lang="vi-VN" altLang="en-US" sz="1700" b="1" u="sng" dirty="0">
                <a:latin typeface="Times New Roman" panose="02020603050405020304" charset="0"/>
                <a:cs typeface="Times New Roman" panose="02020603050405020304" charset="0"/>
              </a:rPr>
              <a:t>Inulin có hỗ trợ cho trào ngược dạ dày không? </a:t>
            </a:r>
            <a:endParaRPr kumimoji="1" lang="vi-VN" altLang="en-US" sz="1700" b="1" u="sng" dirty="0">
              <a:latin typeface="Times New Roman" panose="02020603050405020304" charset="0"/>
              <a:cs typeface="Times New Roman" panose="02020603050405020304" charset="0"/>
            </a:endParaRPr>
          </a:p>
          <a:p>
            <a:pPr marL="0" indent="0">
              <a:buNone/>
            </a:pPr>
            <a:r>
              <a:rPr kumimoji="1" lang="vi-VN" altLang="en-US" sz="1700" dirty="0">
                <a:latin typeface="Times New Roman" panose="02020603050405020304" charset="0"/>
                <a:cs typeface="Times New Roman" panose="02020603050405020304" charset="0"/>
              </a:rPr>
              <a:t>Inulin sẽ không hỗ trợ cải thiện trực tiếp đối với trào ngược dạ dày tuy nhiên khi sử dụng Inulin sẽ giúp giảm các triệu chứng </a:t>
            </a:r>
            <a:r>
              <a:rPr lang="vi-VN" altLang="en-US" sz="1700" dirty="0">
                <a:latin typeface="Times New Roman" panose="02020603050405020304" charset="0"/>
                <a:cs typeface="Times New Roman" panose="02020603050405020304" charset="0"/>
              </a:rPr>
              <a:t>liên quan như đầy hơi, khó tiêu, và táo bón, những yếu tố có thể làm trầm trọng thêm tình trạng trào ngược. Ngoài ra việc gia tăng lợi khuẩn cũng giúp cải thiện sức khoẻ của hệ tiêu hoá, từ đó cũng góp phần cải thiện tình trạng trào ngược dạ dày. </a:t>
            </a:r>
            <a:endParaRPr lang="vi-VN" altLang="en-US" sz="1700" dirty="0">
              <a:latin typeface="Times New Roman" panose="02020603050405020304" charset="0"/>
              <a:cs typeface="Times New Roman" panose="02020603050405020304" charset="0"/>
            </a:endParaRPr>
          </a:p>
          <a:p>
            <a:pPr marL="0" indent="0">
              <a:buNone/>
            </a:pPr>
            <a:r>
              <a:rPr lang="vi-VN" altLang="en-US" sz="1700" b="1" u="sng" dirty="0">
                <a:latin typeface="Times New Roman" panose="02020603050405020304" charset="0"/>
                <a:cs typeface="Times New Roman" panose="02020603050405020304" charset="0"/>
              </a:rPr>
              <a:t>Inulin có hỗ trợ hội chứng ruột kích thích không?</a:t>
            </a:r>
            <a:endParaRPr lang="vi-VN" altLang="en-US" sz="1700" b="1" u="sng" dirty="0">
              <a:latin typeface="Times New Roman" panose="02020603050405020304" charset="0"/>
              <a:cs typeface="Times New Roman" panose="02020603050405020304" charset="0"/>
            </a:endParaRPr>
          </a:p>
          <a:p>
            <a:pPr marL="0" indent="0">
              <a:buNone/>
            </a:pPr>
            <a:r>
              <a:rPr lang="en-US" altLang="en-US" sz="1700" dirty="0">
                <a:latin typeface="Times New Roman" panose="02020603050405020304" charset="0"/>
                <a:cs typeface="Times New Roman" panose="02020603050405020304" charset="0"/>
              </a:rPr>
              <a:t>Inulin </a:t>
            </a:r>
            <a:r>
              <a:rPr lang="en-US" altLang="en-US" sz="1700" dirty="0" err="1">
                <a:latin typeface="Times New Roman" panose="02020603050405020304" charset="0"/>
                <a:cs typeface="Times New Roman" panose="02020603050405020304" charset="0"/>
              </a:rPr>
              <a:t>có</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thể</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giúp</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cải</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thiện</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một</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số</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triệu</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chứng</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của</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hội</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chứng</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ruột</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kích</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thích</a:t>
            </a:r>
            <a:r>
              <a:rPr lang="en-US" altLang="en-US" sz="1700" dirty="0">
                <a:latin typeface="Times New Roman" panose="02020603050405020304" charset="0"/>
                <a:cs typeface="Times New Roman" panose="02020603050405020304" charset="0"/>
              </a:rPr>
              <a:t> (IBS), </a:t>
            </a:r>
            <a:r>
              <a:rPr lang="en-US" altLang="en-US" sz="1700" dirty="0" err="1">
                <a:latin typeface="Times New Roman" panose="02020603050405020304" charset="0"/>
                <a:cs typeface="Times New Roman" panose="02020603050405020304" charset="0"/>
              </a:rPr>
              <a:t>đặc</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biệt</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là</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các</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triệu</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chứng</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liên</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quan</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đến</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táo</a:t>
            </a:r>
            <a:r>
              <a:rPr lang="en-US" altLang="en-US" sz="1700" dirty="0">
                <a:latin typeface="Times New Roman" panose="02020603050405020304" charset="0"/>
                <a:cs typeface="Times New Roman" panose="02020603050405020304" charset="0"/>
              </a:rPr>
              <a:t> </a:t>
            </a:r>
            <a:r>
              <a:rPr lang="en-US" altLang="en-US" sz="1700" dirty="0" err="1">
                <a:latin typeface="Times New Roman" panose="02020603050405020304" charset="0"/>
                <a:cs typeface="Times New Roman" panose="02020603050405020304" charset="0"/>
              </a:rPr>
              <a:t>bón</a:t>
            </a:r>
            <a:r>
              <a:rPr lang="en-US" altLang="en-US" sz="1700" dirty="0">
                <a:latin typeface="Times New Roman" panose="02020603050405020304" charset="0"/>
                <a:cs typeface="Times New Roman" panose="02020603050405020304" charset="0"/>
              </a:rPr>
              <a:t>. </a:t>
            </a:r>
            <a:r>
              <a:rPr lang="vi-VN" altLang="en-US" sz="1700" dirty="0">
                <a:latin typeface="Times New Roman" panose="02020603050405020304" charset="0"/>
                <a:cs typeface="Times New Roman" panose="02020603050405020304" charset="0"/>
              </a:rPr>
              <a:t>Inulin giúp kích thích nhu động ruột, giúp quá trình tiêu hóa diễn ra đều đặn hơn, giảm nguy cơ táo bón và tiêu chảy. </a:t>
            </a:r>
            <a:endParaRPr lang="vi-VN" altLang="en-US" sz="1700" dirty="0">
              <a:latin typeface="Times New Roman" panose="02020603050405020304" charset="0"/>
              <a:cs typeface="Times New Roman" panose="02020603050405020304" charset="0"/>
            </a:endParaRPr>
          </a:p>
          <a:p>
            <a:pPr marL="0" indent="0">
              <a:buNone/>
            </a:pPr>
            <a:r>
              <a:rPr lang="vi-VN" altLang="en-US" sz="1700" b="1" u="sng" dirty="0">
                <a:latin typeface="Times New Roman" panose="02020603050405020304" charset="0"/>
                <a:cs typeface="Times New Roman" panose="02020603050405020304" charset="0"/>
              </a:rPr>
              <a:t>Inulin có giúp giảm tình trạng táo bón mãn tính không?</a:t>
            </a:r>
            <a:endParaRPr lang="vi-VN" altLang="en-US" sz="1700" b="1" u="sng" dirty="0">
              <a:latin typeface="Times New Roman" panose="02020603050405020304" charset="0"/>
              <a:cs typeface="Times New Roman" panose="02020603050405020304" charset="0"/>
            </a:endParaRPr>
          </a:p>
          <a:p>
            <a:pPr marL="0" indent="0">
              <a:buNone/>
            </a:pPr>
            <a:r>
              <a:rPr lang="vi-VN" altLang="en-US" sz="1700" dirty="0">
                <a:latin typeface="Times New Roman" panose="02020603050405020304" charset="0"/>
                <a:cs typeface="Times New Roman" panose="02020603050405020304" charset="0"/>
              </a:rPr>
              <a:t>Với liều dùng 12g/ngày đã có chứng minh giúp cải thiện triệu chứng táo bón ở những người bị táo bón mãn tính. </a:t>
            </a:r>
            <a:br>
              <a:rPr lang="vi-VN" altLang="en-US" sz="1700" dirty="0">
                <a:latin typeface="Times New Roman" panose="02020603050405020304" charset="0"/>
                <a:cs typeface="Times New Roman" panose="02020603050405020304" charset="0"/>
              </a:rPr>
            </a:br>
            <a:br>
              <a:rPr lang="vi-VN" altLang="en-US" sz="1700" dirty="0">
                <a:latin typeface="Times New Roman" panose="02020603050405020304" charset="0"/>
                <a:cs typeface="Times New Roman" panose="02020603050405020304" charset="0"/>
              </a:rPr>
            </a:br>
            <a:endParaRPr kumimoji="1" lang="en-US" altLang="en-US" sz="1700" dirty="0">
              <a:latin typeface="Times New Roman" panose="02020603050405020304" charset="0"/>
              <a:cs typeface="Times New Roman" panose="0202060305040502030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p:cNvSpPr>
            <a:spLocks noGrp="1" noRot="1" noChangeAspect="1" noMove="1" noResize="1" noEditPoints="1" noAdjustHandles="1" noChangeArrowheads="1" noChangeShapeType="1" noTextEdit="1"/>
          </p:cNvSpPr>
          <p:nvPr/>
        </p:nvSpPr>
        <p:spPr>
          <a:xfrm>
            <a:off x="1" y="1375492"/>
            <a:ext cx="2770698" cy="5482505"/>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5" name="Rectangle 34"/>
          <p:cNvSpPr>
            <a:spLocks noGrp="1" noRot="1" noChangeAspect="1" noMove="1" noResize="1" noEditPoints="1" noAdjustHandles="1" noChangeArrowheads="1" noChangeShapeType="1" noTextEdit="1"/>
          </p:cNvSpPr>
          <p:nvPr/>
        </p:nvSpPr>
        <p:spPr>
          <a:xfrm>
            <a:off x="0" y="-3"/>
            <a:ext cx="1373567"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useBgFill="1">
        <p:nvSpPr>
          <p:cNvPr id="37" name="Rectangle 36"/>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p:cNvSpPr>
            <a:spLocks noGrp="1" noRot="1" noChangeAspect="1" noMove="1" noResize="1" noEditPoints="1" noAdjustHandles="1" noChangeArrowheads="1" noChangeShapeType="1" noTextEdit="1"/>
          </p:cNvSpPr>
          <p:nvPr/>
        </p:nvSpPr>
        <p:spPr>
          <a:xfrm>
            <a:off x="3051" y="4092341"/>
            <a:ext cx="12188949" cy="2190751"/>
          </a:xfrm>
          <a:prstGeom prst="rect">
            <a:avLst/>
          </a:prstGeom>
          <a:solidFill>
            <a:schemeClr val="bg1">
              <a:alpha val="85000"/>
            </a:schemeClr>
          </a:solidFill>
          <a:ln w="12700">
            <a:miter lim="400000"/>
          </a:ln>
        </p:spPr>
        <p:txBody>
          <a:bodyPr lIns="50800" tIns="50800" rIns="50800" bIns="50800" anchor="ctr"/>
          <a:lstStyle/>
          <a:p>
            <a:pPr algn="ctr" defTabSz="457200"/>
            <a:endParaRPr sz="2600" cap="all" dirty="0">
              <a:solidFill>
                <a:srgbClr val="FFFFFF"/>
              </a:solidFill>
              <a:sym typeface="Avenir Next"/>
            </a:endParaRPr>
          </a:p>
        </p:txBody>
      </p:sp>
      <p:sp>
        <p:nvSpPr>
          <p:cNvPr id="41" name="Rectangle 40"/>
          <p:cNvSpPr>
            <a:spLocks noGrp="1" noRot="1" noChangeAspect="1" noMove="1" noResize="1" noEditPoints="1" noAdjustHandles="1" noChangeArrowheads="1" noChangeShapeType="1" noTextEdit="1"/>
          </p:cNvSpPr>
          <p:nvPr/>
        </p:nvSpPr>
        <p:spPr>
          <a:xfrm>
            <a:off x="0" y="0"/>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a:spLocks noGrp="1" noRot="1" noChangeAspect="1" noMove="1" noResize="1" noEditPoints="1" noAdjustHandles="1" noChangeArrowheads="1" noChangeShapeType="1" noTextEdit="1"/>
          </p:cNvSpPr>
          <p:nvPr/>
        </p:nvSpPr>
        <p:spPr>
          <a:xfrm>
            <a:off x="0" y="1"/>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正方形/長方形 1"/>
          <p:cNvSpPr/>
          <p:nvPr/>
        </p:nvSpPr>
        <p:spPr>
          <a:xfrm>
            <a:off x="1110386" y="6292847"/>
            <a:ext cx="11078563" cy="41275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kumimoji="1" lang="ja-JP" altLang="en-US"/>
          </a:p>
        </p:txBody>
      </p:sp>
      <p:pic>
        <p:nvPicPr>
          <p:cNvPr id="3" name="図 2"/>
          <p:cNvPicPr>
            <a:picLocks noChangeAspect="1"/>
          </p:cNvPicPr>
          <p:nvPr/>
        </p:nvPicPr>
        <p:blipFill>
          <a:blip r:embed="rId1"/>
          <a:stretch>
            <a:fillRect/>
          </a:stretch>
        </p:blipFill>
        <p:spPr>
          <a:xfrm>
            <a:off x="1" y="0"/>
            <a:ext cx="12284764" cy="691018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1"/>
          <a:stretch>
            <a:fillRect/>
          </a:stretch>
        </p:blipFill>
        <p:spPr>
          <a:xfrm>
            <a:off x="1258186" y="0"/>
            <a:ext cx="4837814" cy="6858000"/>
          </a:xfrm>
          <a:prstGeom prst="rect">
            <a:avLst/>
          </a:prstGeom>
        </p:spPr>
      </p:pic>
      <p:pic>
        <p:nvPicPr>
          <p:cNvPr id="7" name="図 6" descr="グラフィカル ユーザー インターフェイス, テキスト&#10;&#10;自動的に生成された説明"/>
          <p:cNvPicPr>
            <a:picLocks noChangeAspect="1"/>
          </p:cNvPicPr>
          <p:nvPr/>
        </p:nvPicPr>
        <p:blipFill>
          <a:blip r:embed="rId2"/>
          <a:stretch>
            <a:fillRect/>
          </a:stretch>
        </p:blipFill>
        <p:spPr>
          <a:xfrm>
            <a:off x="6767490" y="0"/>
            <a:ext cx="4844459" cy="6858000"/>
          </a:xfrm>
          <a:prstGeom prst="rect">
            <a:avLst/>
          </a:prstGeom>
        </p:spPr>
      </p:pic>
      <p:sp>
        <p:nvSpPr>
          <p:cNvPr id="2" name="テキスト ボックス 1"/>
          <p:cNvSpPr txBox="1"/>
          <p:nvPr/>
        </p:nvSpPr>
        <p:spPr>
          <a:xfrm>
            <a:off x="1616765" y="5499652"/>
            <a:ext cx="1847750" cy="369332"/>
          </a:xfrm>
          <a:prstGeom prst="rect">
            <a:avLst/>
          </a:prstGeom>
          <a:noFill/>
        </p:spPr>
        <p:txBody>
          <a:bodyPr wrap="none" rtlCol="0">
            <a:spAutoFit/>
          </a:bodyPr>
          <a:lstStyle/>
          <a:p>
            <a:r>
              <a:rPr kumimoji="1" lang="vi-VN" altLang="ja-JP" dirty="0">
                <a:solidFill>
                  <a:srgbClr val="FF0000"/>
                </a:solidFill>
              </a:rPr>
              <a:t>GMP NHÀ MÁY</a:t>
            </a:r>
            <a:endParaRPr kumimoji="1" lang="ja-JP" altLang="en-US">
              <a:solidFill>
                <a:srgbClr val="FF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図 12" descr="テキスト&#10;&#10;自動的に生成された説明"/>
          <p:cNvPicPr>
            <a:picLocks noChangeAspect="1"/>
          </p:cNvPicPr>
          <p:nvPr/>
        </p:nvPicPr>
        <p:blipFill>
          <a:blip r:embed="rId1"/>
          <a:stretch>
            <a:fillRect/>
          </a:stretch>
        </p:blipFill>
        <p:spPr>
          <a:xfrm>
            <a:off x="1049530" y="321733"/>
            <a:ext cx="1944887" cy="2748958"/>
          </a:xfrm>
          <a:prstGeom prst="rect">
            <a:avLst/>
          </a:prstGeom>
        </p:spPr>
      </p:pic>
      <p:sp>
        <p:nvSpPr>
          <p:cNvPr id="20" name="Rectangle 19"/>
          <p:cNvSpPr>
            <a:spLocks noGrp="1" noRot="1" noChangeAspect="1" noMove="1" noResize="1" noEditPoints="1" noAdjustHandles="1" noChangeArrowheads="1" noChangeShapeType="1" noTextEdit="1"/>
          </p:cNvSpPr>
          <p:nvPr/>
        </p:nvSpPr>
        <p:spPr>
          <a:xfrm>
            <a:off x="4023671"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図 14" descr="テキスト, 手紙&#10;&#10;自動的に生成された説明"/>
          <p:cNvPicPr>
            <a:picLocks noChangeAspect="1"/>
          </p:cNvPicPr>
          <p:nvPr/>
        </p:nvPicPr>
        <p:blipFill>
          <a:blip r:embed="rId2"/>
          <a:stretch>
            <a:fillRect/>
          </a:stretch>
        </p:blipFill>
        <p:spPr>
          <a:xfrm>
            <a:off x="5123556" y="321734"/>
            <a:ext cx="1944887" cy="2748958"/>
          </a:xfrm>
          <a:prstGeom prst="rect">
            <a:avLst/>
          </a:prstGeom>
        </p:spPr>
      </p:pic>
      <p:sp>
        <p:nvSpPr>
          <p:cNvPr id="22" name="Rectangle 21"/>
          <p:cNvSpPr>
            <a:spLocks noGrp="1" noRot="1" noChangeAspect="1" noMove="1" noResize="1" noEditPoints="1" noAdjustHandles="1" noChangeArrowheads="1" noChangeShapeType="1" noTextEdit="1"/>
          </p:cNvSpPr>
          <p:nvPr/>
        </p:nvSpPr>
        <p:spPr>
          <a:xfrm>
            <a:off x="8107836" y="0"/>
            <a:ext cx="73152"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図 8" descr="テキスト&#10;&#10;自動的に生成された説明"/>
          <p:cNvPicPr>
            <a:picLocks noChangeAspect="1"/>
          </p:cNvPicPr>
          <p:nvPr/>
        </p:nvPicPr>
        <p:blipFill>
          <a:blip r:embed="rId3"/>
          <a:stretch>
            <a:fillRect/>
          </a:stretch>
        </p:blipFill>
        <p:spPr>
          <a:xfrm>
            <a:off x="9219182" y="321733"/>
            <a:ext cx="1947283" cy="2752344"/>
          </a:xfrm>
          <a:prstGeom prst="rect">
            <a:avLst/>
          </a:prstGeom>
        </p:spPr>
      </p:pic>
      <p:sp>
        <p:nvSpPr>
          <p:cNvPr id="24" name="Rectangle 23"/>
          <p:cNvSpPr>
            <a:spLocks noGrp="1" noRot="1" noChangeAspect="1" noMove="1" noResize="1" noEditPoints="1" noAdjustHandles="1" noChangeArrowheads="1" noChangeShapeType="1" noTextEdit="1"/>
          </p:cNvSpPr>
          <p:nvPr/>
        </p:nvSpPr>
        <p:spPr>
          <a:xfrm rot="5400000">
            <a:off x="6059424" y="-2665476"/>
            <a:ext cx="73152" cy="1218895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図 4" descr="テキスト&#10;&#10;自動的に生成された説明"/>
          <p:cNvPicPr>
            <a:picLocks noChangeAspect="1"/>
          </p:cNvPicPr>
          <p:nvPr/>
        </p:nvPicPr>
        <p:blipFill>
          <a:blip r:embed="rId4"/>
          <a:stretch>
            <a:fillRect/>
          </a:stretch>
        </p:blipFill>
        <p:spPr>
          <a:xfrm>
            <a:off x="1091208" y="3783923"/>
            <a:ext cx="1947283" cy="2752344"/>
          </a:xfrm>
          <a:prstGeom prst="rect">
            <a:avLst/>
          </a:prstGeom>
        </p:spPr>
      </p:pic>
      <p:pic>
        <p:nvPicPr>
          <p:cNvPr id="11" name="図 10" descr="テキスト&#10;&#10;自動的に生成された説明"/>
          <p:cNvPicPr>
            <a:picLocks noChangeAspect="1"/>
          </p:cNvPicPr>
          <p:nvPr/>
        </p:nvPicPr>
        <p:blipFill>
          <a:blip r:embed="rId5"/>
          <a:stretch>
            <a:fillRect/>
          </a:stretch>
        </p:blipFill>
        <p:spPr>
          <a:xfrm>
            <a:off x="5155237" y="3783923"/>
            <a:ext cx="1947283" cy="2752344"/>
          </a:xfrm>
          <a:prstGeom prst="rect">
            <a:avLst/>
          </a:prstGeom>
        </p:spPr>
      </p:pic>
      <p:pic>
        <p:nvPicPr>
          <p:cNvPr id="7" name="図 6" descr="テキスト&#10;&#10;自動的に生成された説明"/>
          <p:cNvPicPr>
            <a:picLocks noChangeAspect="1"/>
          </p:cNvPicPr>
          <p:nvPr/>
        </p:nvPicPr>
        <p:blipFill>
          <a:blip r:embed="rId6"/>
          <a:stretch>
            <a:fillRect/>
          </a:stretch>
        </p:blipFill>
        <p:spPr>
          <a:xfrm>
            <a:off x="9219266" y="3783923"/>
            <a:ext cx="1947283" cy="275234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タイトル 1"/>
          <p:cNvSpPr>
            <a:spLocks noGrp="1"/>
          </p:cNvSpPr>
          <p:nvPr>
            <p:ph type="title"/>
          </p:nvPr>
        </p:nvSpPr>
        <p:spPr>
          <a:xfrm>
            <a:off x="7887694" y="945944"/>
            <a:ext cx="3745064" cy="1549400"/>
          </a:xfrm>
        </p:spPr>
        <p:txBody>
          <a:bodyPr>
            <a:normAutofit/>
          </a:bodyPr>
          <a:lstStyle/>
          <a:p>
            <a:pPr>
              <a:lnSpc>
                <a:spcPct val="90000"/>
              </a:lnSpc>
            </a:pPr>
            <a:r>
              <a:rPr kumimoji="1" lang="vi-VN" altLang="ja-JP" sz="3400" dirty="0"/>
              <a:t>CÔNG TY CPQT NICHIEI ASIA </a:t>
            </a:r>
            <a:endParaRPr kumimoji="1" lang="ja-JP" altLang="en-US" sz="3400"/>
          </a:p>
        </p:txBody>
      </p:sp>
      <p:sp>
        <p:nvSpPr>
          <p:cNvPr id="34" name="Rectangle 33"/>
          <p:cNvSpPr>
            <a:spLocks noGrp="1" noRot="1" noChangeAspect="1" noMove="1" noResize="1" noEditPoints="1" noAdjustHandles="1" noChangeArrowheads="1" noChangeShapeType="1" noTextEdit="1"/>
          </p:cNvSpPr>
          <p:nvPr/>
        </p:nvSpPr>
        <p:spPr>
          <a:xfrm>
            <a:off x="3039512" y="565153"/>
            <a:ext cx="1133856" cy="6292847"/>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50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a:spLocks noGrp="1" noRot="1" noChangeAspect="1" noMove="1" noResize="1" noEditPoints="1" noAdjustHandles="1" noChangeArrowheads="1" noChangeShapeType="1" noTextEdit="1"/>
          </p:cNvSpPr>
          <p:nvPr/>
        </p:nvSpPr>
        <p:spPr>
          <a:xfrm>
            <a:off x="3039511" y="-3"/>
            <a:ext cx="565150" cy="6857999"/>
          </a:xfrm>
          <a:prstGeom prst="rect">
            <a:avLst/>
          </a:prstGeom>
          <a:gradFill flip="none" rotWithShape="1">
            <a:gsLst>
              <a:gs pos="0">
                <a:schemeClr val="accent1">
                  <a:alpha val="50000"/>
                </a:schemeClr>
              </a:gs>
              <a:gs pos="81000">
                <a:schemeClr val="accent4">
                  <a:alpha val="50000"/>
                </a:schemeClr>
              </a:gs>
              <a:gs pos="25000">
                <a:schemeClr val="accent2">
                  <a:alpha val="60000"/>
                </a:schemeClr>
              </a:gs>
              <a:gs pos="49000">
                <a:schemeClr val="accent3">
                  <a:alpha val="55000"/>
                </a:schemeClr>
              </a:gs>
              <a:gs pos="99000">
                <a:schemeClr val="accent5">
                  <a:alpha val="50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コンテンツ プレースホルダー 2"/>
          <p:cNvSpPr>
            <a:spLocks noGrp="1"/>
          </p:cNvSpPr>
          <p:nvPr>
            <p:ph idx="1"/>
          </p:nvPr>
        </p:nvSpPr>
        <p:spPr>
          <a:xfrm>
            <a:off x="7887694" y="2160588"/>
            <a:ext cx="3745064" cy="3925887"/>
          </a:xfrm>
        </p:spPr>
        <p:txBody>
          <a:bodyPr>
            <a:normAutofit/>
          </a:bodyPr>
          <a:lstStyle/>
          <a:p>
            <a:r>
              <a:rPr kumimoji="1" lang="vi-VN" altLang="ja-JP" dirty="0">
                <a:latin typeface="Times New Roman" panose="02020603050405020304" charset="0"/>
                <a:cs typeface="Times New Roman" panose="02020603050405020304" charset="0"/>
              </a:rPr>
              <a:t>Thành lập: 10/2020</a:t>
            </a:r>
            <a:endParaRPr kumimoji="1" lang="vi-VN" altLang="ja-JP" dirty="0">
              <a:latin typeface="Times New Roman" panose="02020603050405020304" charset="0"/>
              <a:cs typeface="Times New Roman" panose="02020603050405020304" charset="0"/>
            </a:endParaRPr>
          </a:p>
          <a:p>
            <a:r>
              <a:rPr kumimoji="1" lang="vi-VN" altLang="ja-JP" dirty="0">
                <a:latin typeface="Times New Roman" panose="02020603050405020304" charset="0"/>
                <a:cs typeface="Times New Roman" panose="02020603050405020304" charset="0"/>
              </a:rPr>
              <a:t>Trụ sở hiện tại: </a:t>
            </a:r>
            <a:endParaRPr kumimoji="1" lang="vi-VN" altLang="ja-JP" dirty="0">
              <a:latin typeface="Times New Roman" panose="02020603050405020304" charset="0"/>
              <a:cs typeface="Times New Roman" panose="02020603050405020304" charset="0"/>
            </a:endParaRPr>
          </a:p>
          <a:p>
            <a:pPr marL="0" indent="0">
              <a:buNone/>
            </a:pPr>
            <a:r>
              <a:rPr kumimoji="1" lang="vi-VN" altLang="ja-JP" dirty="0">
                <a:latin typeface="Times New Roman" panose="02020603050405020304" charset="0"/>
                <a:cs typeface="Times New Roman" panose="02020603050405020304" charset="0"/>
              </a:rPr>
              <a:t>HCM: 451A Nguyễn Đình Chiểu, Phường Bàn Cờ, Tp.HCM </a:t>
            </a:r>
            <a:endParaRPr kumimoji="1" lang="vi-VN" altLang="ja-JP" dirty="0">
              <a:latin typeface="Times New Roman" panose="02020603050405020304" charset="0"/>
              <a:cs typeface="Times New Roman" panose="02020603050405020304" charset="0"/>
            </a:endParaRPr>
          </a:p>
          <a:p>
            <a:pPr marL="0" indent="0">
              <a:buNone/>
            </a:pPr>
            <a:r>
              <a:rPr kumimoji="1" lang="vi-VN" altLang="ja-JP" dirty="0">
                <a:latin typeface="Times New Roman" panose="02020603050405020304" charset="0"/>
                <a:cs typeface="Times New Roman" panose="02020603050405020304" charset="0"/>
              </a:rPr>
              <a:t>HN: 107 Giảng Võ, Phường Ô Chợ Dừa, Hà Nội </a:t>
            </a:r>
            <a:endParaRPr kumimoji="1" lang="vi-VN" altLang="ja-JP" dirty="0">
              <a:latin typeface="Times New Roman" panose="02020603050405020304" charset="0"/>
              <a:cs typeface="Times New Roman" panose="02020603050405020304" charset="0"/>
            </a:endParaRPr>
          </a:p>
          <a:p>
            <a:endParaRPr kumimoji="1" lang="ja-JP" altLang="en-US">
              <a:latin typeface="Times New Roman" panose="02020603050405020304" charset="0"/>
              <a:cs typeface="Times New Roman" panose="02020603050405020304" charset="0"/>
            </a:endParaRPr>
          </a:p>
        </p:txBody>
      </p:sp>
      <p:sp>
        <p:nvSpPr>
          <p:cNvPr id="4" name="AutoShape 2" descr="Có thể là hình ảnh về nước hoa, thuốc, điện thoại, sản phẩm chăm sóc tóc và văn bả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ja-JP" altLang="en-US"/>
          </a:p>
        </p:txBody>
      </p:sp>
      <p:pic>
        <p:nvPicPr>
          <p:cNvPr id="5" name="図 4"/>
          <p:cNvPicPr>
            <a:picLocks noChangeAspect="1"/>
          </p:cNvPicPr>
          <p:nvPr/>
        </p:nvPicPr>
        <p:blipFill>
          <a:blip r:embed="rId1"/>
          <a:stretch>
            <a:fillRect/>
          </a:stretch>
        </p:blipFill>
        <p:spPr>
          <a:xfrm>
            <a:off x="27307" y="98818"/>
            <a:ext cx="4995267" cy="6660356"/>
          </a:xfrm>
          <a:prstGeom prst="rect">
            <a:avLst/>
          </a:prstGeom>
        </p:spPr>
      </p:pic>
      <p:pic>
        <p:nvPicPr>
          <p:cNvPr id="6" name="図 5"/>
          <p:cNvPicPr>
            <a:picLocks noChangeAspect="1"/>
          </p:cNvPicPr>
          <p:nvPr/>
        </p:nvPicPr>
        <p:blipFill>
          <a:blip r:embed="rId2"/>
          <a:stretch>
            <a:fillRect/>
          </a:stretch>
        </p:blipFill>
        <p:spPr>
          <a:xfrm>
            <a:off x="3375593" y="210896"/>
            <a:ext cx="4129916" cy="550655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生成コンテンツは誤りを含む可能性があります。"/>
          <p:cNvPicPr>
            <a:picLocks noChangeAspect="1"/>
          </p:cNvPicPr>
          <p:nvPr/>
        </p:nvPicPr>
        <p:blipFill>
          <a:blip r:embed="rId1"/>
          <a:stretch>
            <a:fillRect/>
          </a:stretch>
        </p:blipFill>
        <p:spPr>
          <a:xfrm>
            <a:off x="1450066" y="450573"/>
            <a:ext cx="3371167" cy="4803913"/>
          </a:xfrm>
          <a:prstGeom prst="rect">
            <a:avLst/>
          </a:prstGeom>
        </p:spPr>
      </p:pic>
      <p:pic>
        <p:nvPicPr>
          <p:cNvPr id="7" name="図 6" descr="テキスト&#10;&#10;AI 生成コンテンツは誤りを含む可能性があります。"/>
          <p:cNvPicPr>
            <a:picLocks noChangeAspect="1"/>
          </p:cNvPicPr>
          <p:nvPr/>
        </p:nvPicPr>
        <p:blipFill>
          <a:blip r:embed="rId2"/>
          <a:stretch>
            <a:fillRect/>
          </a:stretch>
        </p:blipFill>
        <p:spPr>
          <a:xfrm>
            <a:off x="4955761" y="496955"/>
            <a:ext cx="3371167" cy="4765524"/>
          </a:xfrm>
          <a:prstGeom prst="rect">
            <a:avLst/>
          </a:prstGeom>
        </p:spPr>
      </p:pic>
      <p:pic>
        <p:nvPicPr>
          <p:cNvPr id="9" name="図 8" descr="テーブル&#10;&#10;AI 生成コンテンツは誤りを含む可能性があります。"/>
          <p:cNvPicPr>
            <a:picLocks noChangeAspect="1"/>
          </p:cNvPicPr>
          <p:nvPr/>
        </p:nvPicPr>
        <p:blipFill>
          <a:blip r:embed="rId3"/>
          <a:stretch>
            <a:fillRect/>
          </a:stretch>
        </p:blipFill>
        <p:spPr>
          <a:xfrm>
            <a:off x="8444756" y="506894"/>
            <a:ext cx="3387868" cy="4227444"/>
          </a:xfrm>
          <a:prstGeom prst="rect">
            <a:avLst/>
          </a:prstGeom>
        </p:spPr>
      </p:pic>
      <p:pic>
        <p:nvPicPr>
          <p:cNvPr id="11" name="図 10" descr="テーブル&#10;&#10;AI 生成コンテンツは誤りを含む可能性があります。"/>
          <p:cNvPicPr>
            <a:picLocks noChangeAspect="1"/>
          </p:cNvPicPr>
          <p:nvPr/>
        </p:nvPicPr>
        <p:blipFill>
          <a:blip r:embed="rId4"/>
          <a:stretch>
            <a:fillRect/>
          </a:stretch>
        </p:blipFill>
        <p:spPr>
          <a:xfrm>
            <a:off x="8448204" y="4734338"/>
            <a:ext cx="3387869" cy="1765258"/>
          </a:xfrm>
          <a:prstGeom prst="rect">
            <a:avLst/>
          </a:prstGeom>
        </p:spPr>
      </p:pic>
      <p:sp>
        <p:nvSpPr>
          <p:cNvPr id="12" name="テキスト ボックス 11"/>
          <p:cNvSpPr txBox="1"/>
          <p:nvPr/>
        </p:nvSpPr>
        <p:spPr>
          <a:xfrm>
            <a:off x="1934817" y="5432301"/>
            <a:ext cx="2594236" cy="369332"/>
          </a:xfrm>
          <a:prstGeom prst="rect">
            <a:avLst/>
          </a:prstGeom>
          <a:noFill/>
        </p:spPr>
        <p:txBody>
          <a:bodyPr wrap="none" rtlCol="0">
            <a:spAutoFit/>
          </a:bodyPr>
          <a:lstStyle/>
          <a:p>
            <a:r>
              <a:rPr kumimoji="1" lang="vi-VN" altLang="en-US" dirty="0"/>
              <a:t>Giấy tiếp nhận công bố</a:t>
            </a:r>
            <a:endParaRPr kumimoji="1" lang="en-US" altLang="en-US" dirty="0"/>
          </a:p>
        </p:txBody>
      </p:sp>
      <p:sp>
        <p:nvSpPr>
          <p:cNvPr id="13" name="テキスト ボックス 12"/>
          <p:cNvSpPr txBox="1"/>
          <p:nvPr/>
        </p:nvSpPr>
        <p:spPr>
          <a:xfrm>
            <a:off x="5528034" y="5432301"/>
            <a:ext cx="2084225" cy="369332"/>
          </a:xfrm>
          <a:prstGeom prst="rect">
            <a:avLst/>
          </a:prstGeom>
          <a:noFill/>
        </p:spPr>
        <p:txBody>
          <a:bodyPr wrap="none" rtlCol="0">
            <a:spAutoFit/>
          </a:bodyPr>
          <a:lstStyle/>
          <a:p>
            <a:r>
              <a:rPr kumimoji="1" lang="vi-VN" altLang="en-US" dirty="0"/>
              <a:t>Giấy xác nhận QC</a:t>
            </a:r>
            <a:endParaRPr kumimoji="1" lang="en-US" altLang="en-US" dirty="0"/>
          </a:p>
        </p:txBody>
      </p:sp>
      <p:sp>
        <p:nvSpPr>
          <p:cNvPr id="14" name="テキスト ボックス 13"/>
          <p:cNvSpPr txBox="1"/>
          <p:nvPr/>
        </p:nvSpPr>
        <p:spPr>
          <a:xfrm>
            <a:off x="9912626" y="6499596"/>
            <a:ext cx="703975" cy="369332"/>
          </a:xfrm>
          <a:prstGeom prst="rect">
            <a:avLst/>
          </a:prstGeom>
          <a:noFill/>
        </p:spPr>
        <p:txBody>
          <a:bodyPr wrap="none" rtlCol="0">
            <a:spAutoFit/>
          </a:bodyPr>
          <a:lstStyle/>
          <a:p>
            <a:r>
              <a:rPr kumimoji="1" lang="vi-VN" altLang="en-US" dirty="0"/>
              <a:t>COA</a:t>
            </a:r>
            <a:endParaRPr kumimoji="1"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カレンダー&#10;&#10;自動的に生成された説明"/>
          <p:cNvPicPr>
            <a:picLocks noChangeAspect="1"/>
          </p:cNvPicPr>
          <p:nvPr/>
        </p:nvPicPr>
        <p:blipFill>
          <a:blip r:embed="rId1"/>
          <a:stretch>
            <a:fillRect/>
          </a:stretch>
        </p:blipFill>
        <p:spPr>
          <a:xfrm>
            <a:off x="636888" y="100286"/>
            <a:ext cx="5215272" cy="7820483"/>
          </a:xfrm>
          <a:prstGeom prst="rect">
            <a:avLst/>
          </a:prstGeom>
        </p:spPr>
      </p:pic>
      <p:sp>
        <p:nvSpPr>
          <p:cNvPr id="7" name="テキスト ボックス 6"/>
          <p:cNvSpPr txBox="1"/>
          <p:nvPr/>
        </p:nvSpPr>
        <p:spPr>
          <a:xfrm>
            <a:off x="5566014" y="339933"/>
            <a:ext cx="3631122" cy="1477328"/>
          </a:xfrm>
          <a:prstGeom prst="rect">
            <a:avLst/>
          </a:prstGeom>
          <a:noFill/>
        </p:spPr>
        <p:txBody>
          <a:bodyPr wrap="none" rtlCol="0">
            <a:spAutoFit/>
          </a:bodyPr>
          <a:lstStyle/>
          <a:p>
            <a:r>
              <a:rPr kumimoji="1" lang="vi-VN" altLang="ja-JP" b="1" u="sng" dirty="0">
                <a:latin typeface="Times" pitchFamily="2" charset="0"/>
              </a:rPr>
              <a:t>Công dụng</a:t>
            </a:r>
            <a:endParaRPr kumimoji="1" lang="vi-VN" altLang="ja-JP" b="1" u="sng" dirty="0">
              <a:latin typeface="Times" pitchFamily="2" charset="0"/>
            </a:endParaRPr>
          </a:p>
          <a:p>
            <a:pPr marL="285750" indent="-285750">
              <a:buFontTx/>
              <a:buChar char="-"/>
            </a:pPr>
            <a:r>
              <a:rPr lang="vi-VN" altLang="ja-JP" dirty="0">
                <a:latin typeface="Times" pitchFamily="2" charset="0"/>
              </a:rPr>
              <a:t>Hỗ trợ sức khoẻ đường ruột </a:t>
            </a:r>
            <a:endParaRPr lang="vi-VN" altLang="ja-JP" dirty="0">
              <a:latin typeface="Times" pitchFamily="2" charset="0"/>
            </a:endParaRPr>
          </a:p>
          <a:p>
            <a:pPr marL="285750" indent="-285750">
              <a:buFontTx/>
              <a:buChar char="-"/>
            </a:pPr>
            <a:r>
              <a:rPr lang="vi-VN" altLang="ja-JP" dirty="0">
                <a:latin typeface="Times" pitchFamily="2" charset="0"/>
              </a:rPr>
              <a:t>Hỗ trợ giảm hấp thụ đường sau ăn</a:t>
            </a:r>
            <a:endParaRPr lang="vi-VN" altLang="ja-JP" dirty="0">
              <a:latin typeface="Times" pitchFamily="2" charset="0"/>
            </a:endParaRPr>
          </a:p>
          <a:p>
            <a:pPr marL="285750" indent="-285750">
              <a:buFontTx/>
              <a:buChar char="-"/>
            </a:pPr>
            <a:r>
              <a:rPr lang="vi-VN" altLang="ja-JP" dirty="0">
                <a:latin typeface="Times" pitchFamily="2" charset="0"/>
              </a:rPr>
              <a:t>Hỗ trợ tiêu hoá, giảm táo bón</a:t>
            </a:r>
            <a:endParaRPr lang="vi-VN" altLang="ja-JP" dirty="0">
              <a:latin typeface="Times" pitchFamily="2" charset="0"/>
            </a:endParaRPr>
          </a:p>
          <a:p>
            <a:endParaRPr kumimoji="1" lang="ja-JP" altLang="en-US">
              <a:latin typeface="Times" pitchFamily="2" charset="0"/>
            </a:endParaRPr>
          </a:p>
        </p:txBody>
      </p:sp>
      <p:sp>
        <p:nvSpPr>
          <p:cNvPr id="8" name="テキスト ボックス 7"/>
          <p:cNvSpPr txBox="1"/>
          <p:nvPr/>
        </p:nvSpPr>
        <p:spPr>
          <a:xfrm>
            <a:off x="5566014" y="1663135"/>
            <a:ext cx="6156960" cy="1754326"/>
          </a:xfrm>
          <a:prstGeom prst="rect">
            <a:avLst/>
          </a:prstGeom>
          <a:noFill/>
        </p:spPr>
        <p:txBody>
          <a:bodyPr wrap="square" rtlCol="0">
            <a:spAutoFit/>
          </a:bodyPr>
          <a:lstStyle/>
          <a:p>
            <a:r>
              <a:rPr kumimoji="1" lang="vi-VN" altLang="ja-JP" b="1" u="sng" dirty="0">
                <a:latin typeface="Times" pitchFamily="2" charset="0"/>
              </a:rPr>
              <a:t>Đối tượng khuyến khích sử dụng</a:t>
            </a:r>
            <a:endParaRPr kumimoji="1" lang="vi-VN" altLang="ja-JP" b="1" u="sng" dirty="0">
              <a:latin typeface="Times" pitchFamily="2" charset="0"/>
            </a:endParaRPr>
          </a:p>
          <a:p>
            <a:pPr marL="285750" indent="-285750">
              <a:buFontTx/>
              <a:buChar char="-"/>
            </a:pPr>
            <a:r>
              <a:rPr lang="vi-VN" altLang="ja-JP" dirty="0">
                <a:latin typeface="Times" pitchFamily="2" charset="0"/>
              </a:rPr>
              <a:t>Người thường xuyên bị táo bón, rối loạn tiêu hoá đặc biệt liên quan đến đường ruột </a:t>
            </a:r>
            <a:endParaRPr lang="vi-VN" altLang="ja-JP" dirty="0">
              <a:latin typeface="Times" pitchFamily="2" charset="0"/>
            </a:endParaRPr>
          </a:p>
          <a:p>
            <a:pPr marL="285750" indent="-285750">
              <a:buFontTx/>
              <a:buChar char="-"/>
            </a:pPr>
            <a:r>
              <a:rPr kumimoji="1" lang="vi-VN" altLang="ja-JP" dirty="0">
                <a:latin typeface="Times" pitchFamily="2" charset="0"/>
              </a:rPr>
              <a:t>Người bị hội chứng ruột kích thích </a:t>
            </a:r>
            <a:endParaRPr kumimoji="1" lang="vi-VN" altLang="ja-JP" dirty="0">
              <a:latin typeface="Times" pitchFamily="2" charset="0"/>
            </a:endParaRPr>
          </a:p>
          <a:p>
            <a:pPr marL="285750" indent="-285750">
              <a:buFontTx/>
              <a:buChar char="-"/>
            </a:pPr>
            <a:r>
              <a:rPr lang="vi-VN" altLang="ja-JP" dirty="0">
                <a:latin typeface="Times" pitchFamily="2" charset="0"/>
              </a:rPr>
              <a:t>Người đang muốn giảm lượng đường hấp thu </a:t>
            </a:r>
            <a:endParaRPr lang="vi-VN" altLang="ja-JP" dirty="0">
              <a:latin typeface="Times" pitchFamily="2" charset="0"/>
            </a:endParaRPr>
          </a:p>
          <a:p>
            <a:pPr marL="285750" indent="-285750">
              <a:buFontTx/>
              <a:buChar char="-"/>
            </a:pPr>
            <a:r>
              <a:rPr kumimoji="1" lang="vi-VN" altLang="ja-JP" dirty="0">
                <a:latin typeface="Times" pitchFamily="2" charset="0"/>
              </a:rPr>
              <a:t>Người đang ăn kiêng </a:t>
            </a:r>
            <a:endParaRPr kumimoji="1" lang="ja-JP" altLang="en-US">
              <a:latin typeface="Times" pitchFamily="2" charset="0"/>
            </a:endParaRPr>
          </a:p>
        </p:txBody>
      </p:sp>
      <p:sp>
        <p:nvSpPr>
          <p:cNvPr id="9" name="テキスト ボックス 8"/>
          <p:cNvSpPr txBox="1"/>
          <p:nvPr/>
        </p:nvSpPr>
        <p:spPr>
          <a:xfrm>
            <a:off x="5566014" y="3520324"/>
            <a:ext cx="5227713" cy="1754326"/>
          </a:xfrm>
          <a:prstGeom prst="rect">
            <a:avLst/>
          </a:prstGeom>
          <a:noFill/>
        </p:spPr>
        <p:txBody>
          <a:bodyPr wrap="none" rtlCol="0">
            <a:spAutoFit/>
          </a:bodyPr>
          <a:lstStyle/>
          <a:p>
            <a:r>
              <a:rPr kumimoji="1" lang="vi-VN" altLang="ja-JP" b="1" u="sng" dirty="0">
                <a:latin typeface="Times" pitchFamily="2" charset="0"/>
              </a:rPr>
              <a:t>Hàm lượng và liều dùng </a:t>
            </a:r>
            <a:endParaRPr kumimoji="1" lang="vi-VN" altLang="ja-JP" b="1" u="sng" dirty="0">
              <a:latin typeface="Times" pitchFamily="2" charset="0"/>
            </a:endParaRPr>
          </a:p>
          <a:p>
            <a:r>
              <a:rPr lang="vi-VN" altLang="ja-JP" dirty="0">
                <a:latin typeface="Times" pitchFamily="2" charset="0"/>
              </a:rPr>
              <a:t>Thành phần chính: Inulin</a:t>
            </a:r>
            <a:endParaRPr kumimoji="1" lang="vi-VN" altLang="ja-JP" dirty="0">
              <a:latin typeface="Times" pitchFamily="2" charset="0"/>
            </a:endParaRPr>
          </a:p>
          <a:p>
            <a:r>
              <a:rPr lang="vi-VN" altLang="ja-JP" dirty="0">
                <a:latin typeface="Times" pitchFamily="2" charset="0"/>
              </a:rPr>
              <a:t>1 gói hàm lượng Inulin là 3200mg</a:t>
            </a:r>
            <a:endParaRPr lang="vi-VN" altLang="ja-JP" dirty="0">
              <a:latin typeface="Times" pitchFamily="2" charset="0"/>
            </a:endParaRPr>
          </a:p>
          <a:p>
            <a:r>
              <a:rPr kumimoji="1" lang="vi-VN" altLang="ja-JP" dirty="0">
                <a:latin typeface="Times" pitchFamily="2" charset="0"/>
              </a:rPr>
              <a:t>1 ngày dùng 1-2 gói trước hoặc sau bữa ăn </a:t>
            </a:r>
            <a:endParaRPr kumimoji="1" lang="vi-VN" altLang="ja-JP" dirty="0">
              <a:latin typeface="Times" pitchFamily="2" charset="0"/>
            </a:endParaRPr>
          </a:p>
          <a:p>
            <a:r>
              <a:rPr kumimoji="1" lang="vi-VN" altLang="ja-JP" dirty="0">
                <a:latin typeface="Times" pitchFamily="2" charset="0"/>
              </a:rPr>
              <a:t>Pha với nước ấm </a:t>
            </a:r>
            <a:endParaRPr kumimoji="1" lang="vi-VN" altLang="ja-JP" dirty="0">
              <a:latin typeface="Times" pitchFamily="2" charset="0"/>
            </a:endParaRPr>
          </a:p>
          <a:p>
            <a:r>
              <a:rPr lang="vi-VN" altLang="ja-JP" dirty="0">
                <a:latin typeface="Times" pitchFamily="2" charset="0"/>
              </a:rPr>
              <a:t>Nên uống chung với nhiều nước để cho hiệu quả rõ rệt</a:t>
            </a:r>
            <a:endParaRPr kumimoji="1" lang="ja-JP" altLang="en-US">
              <a:latin typeface="Times" pitchFamily="2" charset="0"/>
            </a:endParaRPr>
          </a:p>
        </p:txBody>
      </p:sp>
      <p:sp>
        <p:nvSpPr>
          <p:cNvPr id="10" name="テキスト ボックス 9"/>
          <p:cNvSpPr txBox="1"/>
          <p:nvPr/>
        </p:nvSpPr>
        <p:spPr>
          <a:xfrm>
            <a:off x="1398273" y="1311636"/>
            <a:ext cx="4049953" cy="1384995"/>
          </a:xfrm>
          <a:prstGeom prst="rect">
            <a:avLst/>
          </a:prstGeom>
          <a:noFill/>
        </p:spPr>
        <p:txBody>
          <a:bodyPr wrap="square" rtlCol="0">
            <a:spAutoFit/>
          </a:bodyPr>
          <a:lstStyle/>
          <a:p>
            <a:r>
              <a:rPr kumimoji="1" lang="vi-VN" altLang="ja-JP" sz="2800" b="1" u="sng" dirty="0">
                <a:latin typeface="Times" pitchFamily="2" charset="0"/>
              </a:rPr>
              <a:t>INULIN HỖ TRỢ </a:t>
            </a:r>
            <a:endParaRPr kumimoji="1" lang="vi-VN" altLang="ja-JP" sz="2800" b="1" u="sng" dirty="0">
              <a:latin typeface="Times" pitchFamily="2" charset="0"/>
            </a:endParaRPr>
          </a:p>
          <a:p>
            <a:r>
              <a:rPr kumimoji="1" lang="vi-VN" altLang="ja-JP" sz="2800" b="1" u="sng" dirty="0">
                <a:latin typeface="Times" pitchFamily="2" charset="0"/>
              </a:rPr>
              <a:t>SỨC KHOẺ ĐƯỜNG RUỘT</a:t>
            </a:r>
            <a:endParaRPr kumimoji="1" lang="ja-JP" altLang="en-US" sz="2800" b="1" u="sng">
              <a:latin typeface="Times" pitchFamily="2" charset="0"/>
            </a:endParaRPr>
          </a:p>
        </p:txBody>
      </p:sp>
      <p:sp>
        <p:nvSpPr>
          <p:cNvPr id="2" name="テキスト ボックス 1"/>
          <p:cNvSpPr txBox="1"/>
          <p:nvPr/>
        </p:nvSpPr>
        <p:spPr>
          <a:xfrm>
            <a:off x="5626928" y="5377513"/>
            <a:ext cx="3509294" cy="1477328"/>
          </a:xfrm>
          <a:prstGeom prst="rect">
            <a:avLst/>
          </a:prstGeom>
          <a:noFill/>
        </p:spPr>
        <p:txBody>
          <a:bodyPr wrap="none" rtlCol="0">
            <a:spAutoFit/>
          </a:bodyPr>
          <a:lstStyle/>
          <a:p>
            <a:r>
              <a:rPr kumimoji="1" lang="vi-VN" altLang="en-US" b="1" u="sng" dirty="0">
                <a:latin typeface="Times New Roman" panose="02020603050405020304" charset="0"/>
                <a:cs typeface="Times New Roman" panose="02020603050405020304" charset="0"/>
              </a:rPr>
              <a:t>Chống chỉ định </a:t>
            </a:r>
            <a:endParaRPr kumimoji="1" lang="vi-VN" altLang="en-US" b="1" u="sng" dirty="0">
              <a:latin typeface="Times New Roman" panose="02020603050405020304" charset="0"/>
              <a:cs typeface="Times New Roman" panose="02020603050405020304" charset="0"/>
            </a:endParaRPr>
          </a:p>
          <a:p>
            <a:pPr marL="285750" indent="-285750">
              <a:buFontTx/>
              <a:buChar char="-"/>
            </a:pPr>
            <a:r>
              <a:rPr lang="vi-VN" altLang="en-US" dirty="0">
                <a:latin typeface="Times New Roman" panose="02020603050405020304" charset="0"/>
                <a:cs typeface="Times New Roman" panose="02020603050405020304" charset="0"/>
              </a:rPr>
              <a:t>Phụ nữ mang thai và cho con bú </a:t>
            </a:r>
            <a:endParaRPr lang="vi-VN" altLang="en-US" dirty="0">
              <a:latin typeface="Times New Roman" panose="02020603050405020304" charset="0"/>
              <a:cs typeface="Times New Roman" panose="02020603050405020304" charset="0"/>
            </a:endParaRPr>
          </a:p>
          <a:p>
            <a:pPr marL="285750" indent="-285750">
              <a:buFontTx/>
              <a:buChar char="-"/>
            </a:pPr>
            <a:r>
              <a:rPr lang="vi-VN" altLang="en-US" dirty="0">
                <a:latin typeface="Times New Roman" panose="02020603050405020304" charset="0"/>
                <a:cs typeface="Times New Roman" panose="02020603050405020304" charset="0"/>
              </a:rPr>
              <a:t>Người đang bị viêm ruột </a:t>
            </a:r>
            <a:endParaRPr lang="vi-VN" altLang="en-US" dirty="0">
              <a:latin typeface="Times New Roman" panose="02020603050405020304" charset="0"/>
              <a:cs typeface="Times New Roman" panose="02020603050405020304" charset="0"/>
            </a:endParaRPr>
          </a:p>
          <a:p>
            <a:pPr marL="285750" indent="-285750">
              <a:buFontTx/>
              <a:buChar char="-"/>
            </a:pPr>
            <a:r>
              <a:rPr kumimoji="1" lang="vi-VN" altLang="en-US" dirty="0">
                <a:latin typeface="Times New Roman" panose="02020603050405020304" charset="0"/>
                <a:cs typeface="Times New Roman" panose="02020603050405020304" charset="0"/>
              </a:rPr>
              <a:t>Người bị dị ứng với Inulin </a:t>
            </a:r>
            <a:endParaRPr kumimoji="1" lang="vi-VN" altLang="en-US" dirty="0">
              <a:latin typeface="Times New Roman" panose="02020603050405020304" charset="0"/>
              <a:cs typeface="Times New Roman" panose="02020603050405020304" charset="0"/>
            </a:endParaRPr>
          </a:p>
          <a:p>
            <a:endParaRPr kumimoji="1" lang="vi-VN" altLang="en-US" dirty="0">
              <a:latin typeface="Times New Roman" panose="02020603050405020304" charset="0"/>
              <a:cs typeface="Times New Roman" panose="020206030504050203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テキスト, カレンダー&#10;&#10;自動的に生成された説明"/>
          <p:cNvPicPr>
            <a:picLocks noChangeAspect="1"/>
          </p:cNvPicPr>
          <p:nvPr/>
        </p:nvPicPr>
        <p:blipFill>
          <a:blip r:embed="rId1"/>
          <a:stretch>
            <a:fillRect/>
          </a:stretch>
        </p:blipFill>
        <p:spPr>
          <a:xfrm>
            <a:off x="1147921" y="-2264423"/>
            <a:ext cx="4855621" cy="7281174"/>
          </a:xfrm>
          <a:prstGeom prst="rect">
            <a:avLst/>
          </a:prstGeom>
        </p:spPr>
      </p:pic>
      <p:sp>
        <p:nvSpPr>
          <p:cNvPr id="6" name="テキスト ボックス 5"/>
          <p:cNvSpPr txBox="1"/>
          <p:nvPr/>
        </p:nvSpPr>
        <p:spPr>
          <a:xfrm>
            <a:off x="5459897" y="403919"/>
            <a:ext cx="979755" cy="369332"/>
          </a:xfrm>
          <a:prstGeom prst="rect">
            <a:avLst/>
          </a:prstGeom>
          <a:noFill/>
        </p:spPr>
        <p:txBody>
          <a:bodyPr wrap="none" rtlCol="0">
            <a:spAutoFit/>
          </a:bodyPr>
          <a:lstStyle/>
          <a:p>
            <a:r>
              <a:rPr kumimoji="1" lang="vi-VN" altLang="en-US" u="sng" dirty="0">
                <a:latin typeface="Times New Roman" panose="02020603050405020304" charset="0"/>
                <a:cs typeface="Times New Roman" panose="02020603050405020304" charset="0"/>
              </a:rPr>
              <a:t>INULIN</a:t>
            </a:r>
            <a:endParaRPr kumimoji="1" lang="en-US" altLang="en-US" u="sng" dirty="0">
              <a:latin typeface="Times New Roman" panose="02020603050405020304" charset="0"/>
              <a:cs typeface="Times New Roman" panose="02020603050405020304" charset="0"/>
            </a:endParaRPr>
          </a:p>
        </p:txBody>
      </p:sp>
      <p:sp>
        <p:nvSpPr>
          <p:cNvPr id="7" name="テキスト ボックス 6"/>
          <p:cNvSpPr txBox="1"/>
          <p:nvPr/>
        </p:nvSpPr>
        <p:spPr>
          <a:xfrm>
            <a:off x="5459896" y="773251"/>
            <a:ext cx="6241773" cy="2031325"/>
          </a:xfrm>
          <a:prstGeom prst="rect">
            <a:avLst/>
          </a:prstGeom>
          <a:noFill/>
        </p:spPr>
        <p:txBody>
          <a:bodyPr wrap="square" rtlCol="0">
            <a:spAutoFit/>
          </a:bodyPr>
          <a:lstStyle/>
          <a:p>
            <a:r>
              <a:rPr lang="vi-VN" altLang="en-US" dirty="0">
                <a:latin typeface="Times New Roman" panose="02020603050405020304" charset="0"/>
                <a:cs typeface="Times New Roman" panose="02020603050405020304" charset="0"/>
              </a:rPr>
              <a:t>Inulin là chất xơ prebiotic được tìm thấy trong các thực phẩm có nguồn gốc thực vật. Đây cũng được xem là loại chất xơ dễ hoà tan đóng vai trò quan trọng trong hệ tiêu hóa nói riêng và sức khỏe nói chung. Cơ thể người không thể tạo ra các enzym tiêu hoá có thể phân huỷ inulin. Vì vậy thay vì được tiêu hoá ở dạ dày và ruột non, inulin sẽ di chuyển đến ruột già. Tại đây inulin sẽ cung cấp vi khuẩn cho đường ruột.</a:t>
            </a:r>
            <a:endParaRPr kumimoji="1" lang="en-US" altLang="en-US" dirty="0">
              <a:latin typeface="Times New Roman" panose="02020603050405020304" charset="0"/>
              <a:cs typeface="Times New Roman" panose="02020603050405020304" charset="0"/>
            </a:endParaRPr>
          </a:p>
        </p:txBody>
      </p:sp>
      <p:sp>
        <p:nvSpPr>
          <p:cNvPr id="8" name="テキスト ボックス 7"/>
          <p:cNvSpPr txBox="1"/>
          <p:nvPr/>
        </p:nvSpPr>
        <p:spPr>
          <a:xfrm>
            <a:off x="1415863" y="3294704"/>
            <a:ext cx="2666114" cy="369332"/>
          </a:xfrm>
          <a:prstGeom prst="rect">
            <a:avLst/>
          </a:prstGeom>
          <a:noFill/>
        </p:spPr>
        <p:txBody>
          <a:bodyPr wrap="none" rtlCol="0">
            <a:spAutoFit/>
          </a:bodyPr>
          <a:lstStyle/>
          <a:p>
            <a:r>
              <a:rPr kumimoji="1" lang="vi-VN" altLang="en-US" u="sng" dirty="0">
                <a:latin typeface="Times New Roman" panose="02020603050405020304" charset="0"/>
                <a:cs typeface="Times New Roman" panose="02020603050405020304" charset="0"/>
              </a:rPr>
              <a:t>CƠ CHẾ CÔNG DỤNG  </a:t>
            </a:r>
            <a:endParaRPr kumimoji="1" lang="en-US" altLang="en-US" u="sng" dirty="0">
              <a:latin typeface="Times New Roman" panose="02020603050405020304" charset="0"/>
              <a:cs typeface="Times New Roman" panose="02020603050405020304" charset="0"/>
            </a:endParaRPr>
          </a:p>
        </p:txBody>
      </p:sp>
      <p:sp>
        <p:nvSpPr>
          <p:cNvPr id="9" name="テキスト ボックス 8"/>
          <p:cNvSpPr txBox="1"/>
          <p:nvPr/>
        </p:nvSpPr>
        <p:spPr>
          <a:xfrm>
            <a:off x="1285462" y="3751183"/>
            <a:ext cx="4256293" cy="646331"/>
          </a:xfrm>
          <a:prstGeom prst="rect">
            <a:avLst/>
          </a:prstGeom>
          <a:noFill/>
        </p:spPr>
        <p:txBody>
          <a:bodyPr wrap="none" rtlCol="0">
            <a:spAutoFit/>
          </a:bodyPr>
          <a:lstStyle/>
          <a:p>
            <a:r>
              <a:rPr kumimoji="1" lang="vi-VN" altLang="en-US" dirty="0">
                <a:latin typeface="Times New Roman" panose="02020603050405020304" charset="0"/>
                <a:cs typeface="Times New Roman" panose="02020603050405020304" charset="0"/>
              </a:rPr>
              <a:t>Thúc đẩy sức khoẻ tiêu hoá </a:t>
            </a:r>
            <a:endParaRPr kumimoji="1"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Bằng cách tăng cường lợi khuẩn đường ruột</a:t>
            </a:r>
            <a:endParaRPr kumimoji="1" lang="en-US" altLang="en-US" dirty="0">
              <a:latin typeface="Times New Roman" panose="02020603050405020304" charset="0"/>
              <a:cs typeface="Times New Roman" panose="02020603050405020304" charset="0"/>
            </a:endParaRPr>
          </a:p>
        </p:txBody>
      </p:sp>
      <p:sp>
        <p:nvSpPr>
          <p:cNvPr id="10" name="テキスト ボックス 9"/>
          <p:cNvSpPr txBox="1"/>
          <p:nvPr/>
        </p:nvSpPr>
        <p:spPr>
          <a:xfrm>
            <a:off x="1285462" y="4416587"/>
            <a:ext cx="4174435" cy="1200329"/>
          </a:xfrm>
          <a:prstGeom prst="rect">
            <a:avLst/>
          </a:prstGeom>
          <a:noFill/>
        </p:spPr>
        <p:txBody>
          <a:bodyPr wrap="square" rtlCol="0">
            <a:spAutoFit/>
          </a:bodyPr>
          <a:lstStyle/>
          <a:p>
            <a:r>
              <a:rPr lang="vi-VN" altLang="en-US" dirty="0">
                <a:latin typeface="Times New Roman" panose="02020603050405020304" charset="0"/>
                <a:cs typeface="Times New Roman" panose="02020603050405020304" charset="0"/>
              </a:rPr>
              <a:t>Thông qua việc tăng số lượng vi khuẩn có lợi trong đường ruột (nhất là Bifidobacteria và Lactobacilli) Inulin hỗ trợ tiêu hoá rất tốt.</a:t>
            </a:r>
            <a:endParaRPr kumimoji="1" lang="en-US" altLang="en-US" dirty="0">
              <a:latin typeface="Times New Roman" panose="02020603050405020304" charset="0"/>
              <a:cs typeface="Times New Roman" panose="02020603050405020304" charset="0"/>
            </a:endParaRPr>
          </a:p>
        </p:txBody>
      </p:sp>
      <p:sp>
        <p:nvSpPr>
          <p:cNvPr id="12" name="テキスト ボックス 11"/>
          <p:cNvSpPr txBox="1"/>
          <p:nvPr/>
        </p:nvSpPr>
        <p:spPr>
          <a:xfrm>
            <a:off x="5804606" y="3479370"/>
            <a:ext cx="6096000" cy="2865528"/>
          </a:xfrm>
          <a:prstGeom prst="rect">
            <a:avLst/>
          </a:prstGeom>
          <a:noFill/>
        </p:spPr>
        <p:txBody>
          <a:bodyPr wrap="square">
            <a:spAutoFit/>
          </a:bodyPr>
          <a:lstStyle/>
          <a:p>
            <a:pPr algn="l">
              <a:lnSpc>
                <a:spcPts val="1800"/>
              </a:lnSpc>
              <a:spcBef>
                <a:spcPts val="600"/>
              </a:spcBef>
              <a:spcAft>
                <a:spcPts val="600"/>
              </a:spcAft>
              <a:buNone/>
            </a:pPr>
            <a:r>
              <a:rPr lang="vi-VN" altLang="en-US" b="0" i="0" u="none" strike="noStrike" dirty="0">
                <a:effectLst/>
                <a:latin typeface="Times New Roman" panose="02020603050405020304" charset="0"/>
                <a:cs typeface="Times New Roman" panose="02020603050405020304" charset="0"/>
              </a:rPr>
              <a:t>Cụ thể những vi khuẩn này có tác dụng:</a:t>
            </a:r>
            <a:endParaRPr lang="vi-VN" altLang="en-US" b="0" i="0" u="none" strike="noStrike" dirty="0">
              <a:effectLst/>
              <a:latin typeface="Times New Roman" panose="02020603050405020304" charset="0"/>
              <a:cs typeface="Times New Roman" panose="02020603050405020304" charset="0"/>
            </a:endParaRPr>
          </a:p>
          <a:p>
            <a:pPr algn="l">
              <a:lnSpc>
                <a:spcPts val="1800"/>
              </a:lnSpc>
              <a:spcBef>
                <a:spcPts val="600"/>
              </a:spcBef>
              <a:spcAft>
                <a:spcPts val="600"/>
              </a:spcAft>
              <a:buFont typeface="Arial" panose="020B0604020202020204" pitchFamily="34" charset="0"/>
              <a:buChar char="•"/>
            </a:pPr>
            <a:r>
              <a:rPr lang="vi-VN" altLang="en-US" b="0" i="0" u="none" strike="noStrike" dirty="0">
                <a:effectLst/>
                <a:latin typeface="Times New Roman" panose="02020603050405020304" charset="0"/>
                <a:cs typeface="Times New Roman" panose="02020603050405020304" charset="0"/>
              </a:rPr>
              <a:t>Ngăn ngừa nhiễm trùng;</a:t>
            </a:r>
            <a:endParaRPr lang="vi-VN" altLang="en-US" b="0" i="0" u="none" strike="noStrike" dirty="0">
              <a:effectLst/>
              <a:latin typeface="Times New Roman" panose="02020603050405020304" charset="0"/>
              <a:cs typeface="Times New Roman" panose="02020603050405020304" charset="0"/>
            </a:endParaRPr>
          </a:p>
          <a:p>
            <a:pPr algn="l">
              <a:lnSpc>
                <a:spcPts val="1800"/>
              </a:lnSpc>
              <a:spcBef>
                <a:spcPts val="600"/>
              </a:spcBef>
              <a:spcAft>
                <a:spcPts val="600"/>
              </a:spcAft>
              <a:buFont typeface="Arial" panose="020B0604020202020204" pitchFamily="34" charset="0"/>
              <a:buChar char="•"/>
            </a:pPr>
            <a:r>
              <a:rPr lang="vi-VN" altLang="en-US" b="0" i="0" u="none" strike="noStrike" dirty="0">
                <a:effectLst/>
                <a:latin typeface="Times New Roman" panose="02020603050405020304" charset="0"/>
                <a:cs typeface="Times New Roman" panose="02020603050405020304" charset="0"/>
              </a:rPr>
              <a:t>Chống lại bệnh tật do vi khuẩn;</a:t>
            </a:r>
            <a:endParaRPr lang="vi-VN" altLang="en-US" b="0" i="0" u="none" strike="noStrike" dirty="0">
              <a:effectLst/>
              <a:latin typeface="Times New Roman" panose="02020603050405020304" charset="0"/>
              <a:cs typeface="Times New Roman" panose="02020603050405020304" charset="0"/>
            </a:endParaRPr>
          </a:p>
          <a:p>
            <a:pPr algn="l">
              <a:lnSpc>
                <a:spcPts val="1800"/>
              </a:lnSpc>
              <a:spcBef>
                <a:spcPts val="600"/>
              </a:spcBef>
              <a:spcAft>
                <a:spcPts val="600"/>
              </a:spcAft>
              <a:buFont typeface="Arial" panose="020B0604020202020204" pitchFamily="34" charset="0"/>
              <a:buChar char="•"/>
            </a:pPr>
            <a:r>
              <a:rPr lang="vi-VN" altLang="en-US" b="0" i="0" u="none" strike="noStrike" dirty="0">
                <a:effectLst/>
                <a:latin typeface="Times New Roman" panose="02020603050405020304" charset="0"/>
                <a:cs typeface="Times New Roman" panose="02020603050405020304" charset="0"/>
              </a:rPr>
              <a:t>Kích thích hệ miễn dịch hoạt động hiệu quả;</a:t>
            </a:r>
            <a:endParaRPr lang="vi-VN" altLang="en-US" b="0" i="0" u="none" strike="noStrike" dirty="0">
              <a:effectLst/>
              <a:latin typeface="Times New Roman" panose="02020603050405020304" charset="0"/>
              <a:cs typeface="Times New Roman" panose="02020603050405020304" charset="0"/>
            </a:endParaRPr>
          </a:p>
          <a:p>
            <a:pPr algn="l">
              <a:lnSpc>
                <a:spcPts val="1800"/>
              </a:lnSpc>
              <a:spcBef>
                <a:spcPts val="600"/>
              </a:spcBef>
              <a:spcAft>
                <a:spcPts val="600"/>
              </a:spcAft>
              <a:buFont typeface="Arial" panose="020B0604020202020204" pitchFamily="34" charset="0"/>
              <a:buChar char="•"/>
            </a:pPr>
            <a:r>
              <a:rPr lang="vi-VN" altLang="en-US" b="0" i="0" u="none" strike="noStrike" dirty="0">
                <a:effectLst/>
                <a:latin typeface="Times New Roman" panose="02020603050405020304" charset="0"/>
                <a:cs typeface="Times New Roman" panose="02020603050405020304" charset="0"/>
              </a:rPr>
              <a:t>Sản sinh ra các vitamin B và K;</a:t>
            </a:r>
            <a:endParaRPr lang="vi-VN" altLang="en-US" b="0" i="0" u="none" strike="noStrike" dirty="0">
              <a:effectLst/>
              <a:latin typeface="Times New Roman" panose="02020603050405020304" charset="0"/>
              <a:cs typeface="Times New Roman" panose="02020603050405020304" charset="0"/>
            </a:endParaRPr>
          </a:p>
          <a:p>
            <a:pPr algn="l">
              <a:lnSpc>
                <a:spcPts val="1800"/>
              </a:lnSpc>
              <a:spcBef>
                <a:spcPts val="600"/>
              </a:spcBef>
              <a:spcAft>
                <a:spcPts val="600"/>
              </a:spcAft>
              <a:buFont typeface="Arial" panose="020B0604020202020204" pitchFamily="34" charset="0"/>
              <a:buChar char="•"/>
            </a:pPr>
            <a:r>
              <a:rPr lang="vi-VN" altLang="en-US" b="0" i="0" u="none" strike="noStrike" dirty="0">
                <a:effectLst/>
                <a:latin typeface="Times New Roman" panose="02020603050405020304" charset="0"/>
                <a:cs typeface="Times New Roman" panose="02020603050405020304" charset="0"/>
              </a:rPr>
              <a:t>Tạo ra lactate và acetate giúp duy trì độ pH của ruột.</a:t>
            </a:r>
            <a:endParaRPr lang="vi-VN" altLang="en-US" b="0" i="0" u="none" strike="noStrike" dirty="0">
              <a:effectLst/>
              <a:latin typeface="Times New Roman" panose="02020603050405020304" charset="0"/>
              <a:cs typeface="Times New Roman" panose="02020603050405020304" charset="0"/>
            </a:endParaRPr>
          </a:p>
          <a:p>
            <a:pPr algn="l">
              <a:lnSpc>
                <a:spcPts val="1800"/>
              </a:lnSpc>
              <a:spcBef>
                <a:spcPts val="600"/>
              </a:spcBef>
              <a:spcAft>
                <a:spcPts val="600"/>
              </a:spcAft>
              <a:buNone/>
            </a:pPr>
            <a:r>
              <a:rPr lang="vi-VN" altLang="en-US" b="0" i="0" u="none" strike="noStrike" dirty="0">
                <a:effectLst/>
                <a:latin typeface="Times New Roman" panose="02020603050405020304" charset="0"/>
                <a:cs typeface="Times New Roman" panose="02020603050405020304" charset="0"/>
              </a:rPr>
              <a:t>Ngoài ra, inulin còn giúp tăng tần suất đi đại tiện. Điều này giúp cơ thể bạn hấp thu tốt hơn các thực phẩm.</a:t>
            </a:r>
            <a:endParaRPr lang="vi-VN" altLang="en-US" b="0" i="0" u="none" strike="noStrike" dirty="0">
              <a:effectLst/>
              <a:latin typeface="Times New Roman" panose="02020603050405020304" charset="0"/>
              <a:cs typeface="Times New Roman" panose="02020603050405020304" charset="0"/>
            </a:endParaRPr>
          </a:p>
        </p:txBody>
      </p:sp>
      <p:sp>
        <p:nvSpPr>
          <p:cNvPr id="14" name="テキスト ボックス 13"/>
          <p:cNvSpPr txBox="1"/>
          <p:nvPr/>
        </p:nvSpPr>
        <p:spPr>
          <a:xfrm>
            <a:off x="1285462" y="5635989"/>
            <a:ext cx="4174435" cy="923330"/>
          </a:xfrm>
          <a:prstGeom prst="rect">
            <a:avLst/>
          </a:prstGeom>
          <a:noFill/>
        </p:spPr>
        <p:txBody>
          <a:bodyPr wrap="square">
            <a:spAutoFit/>
          </a:bodyPr>
          <a:lstStyle/>
          <a:p>
            <a:r>
              <a:rPr lang="vi-VN" altLang="en-US" b="0" i="0" u="none" strike="noStrike" dirty="0">
                <a:effectLst/>
                <a:latin typeface="Times New Roman" panose="02020603050405020304" charset="0"/>
                <a:cs typeface="Times New Roman" panose="02020603050405020304" charset="0"/>
              </a:rPr>
              <a:t>Ngoài ra, inulin còn giúp tăng tần suất đi đại tiện. Điều này giúp cơ thể bạn hấp thu tốt hơn các thực phẩm.</a:t>
            </a:r>
            <a:endParaRPr lang="en-US" altLang="en-US"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heckerboard(across)">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linds(horizontal)">
                                      <p:cBhvr>
                                        <p:cTn id="23" dur="500"/>
                                        <p:tgtEl>
                                          <p:spTgt spid="10"/>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linds(horizont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linds(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457739" y="917426"/>
            <a:ext cx="6718851" cy="3554819"/>
          </a:xfrm>
          <a:prstGeom prst="rect">
            <a:avLst/>
          </a:prstGeom>
          <a:noFill/>
        </p:spPr>
        <p:txBody>
          <a:bodyPr wrap="square">
            <a:spAutoFit/>
          </a:bodyPr>
          <a:lstStyle/>
          <a:p>
            <a:pPr algn="l">
              <a:lnSpc>
                <a:spcPts val="1800"/>
              </a:lnSpc>
              <a:spcBef>
                <a:spcPts val="900"/>
              </a:spcBef>
              <a:spcAft>
                <a:spcPts val="600"/>
              </a:spcAft>
              <a:buNone/>
            </a:pPr>
            <a:r>
              <a:rPr lang="vi-VN" altLang="en-US" b="1" i="0" u="none" strike="noStrike" dirty="0">
                <a:effectLst/>
                <a:latin typeface="Times New Roman" panose="02020603050405020304" charset="0"/>
                <a:cs typeface="Times New Roman" panose="02020603050405020304" charset="0"/>
              </a:rPr>
              <a:t>Kiểm soát lượng đường trong máu</a:t>
            </a:r>
            <a:endParaRPr lang="vi-VN" altLang="en-US" b="1" i="0" u="none" strike="noStrike" dirty="0">
              <a:effectLst/>
              <a:latin typeface="Times New Roman" panose="02020603050405020304" charset="0"/>
              <a:cs typeface="Times New Roman" panose="02020603050405020304" charset="0"/>
            </a:endParaRPr>
          </a:p>
          <a:p>
            <a:pPr algn="l">
              <a:lnSpc>
                <a:spcPts val="1800"/>
              </a:lnSpc>
              <a:spcBef>
                <a:spcPts val="600"/>
              </a:spcBef>
              <a:spcAft>
                <a:spcPts val="600"/>
              </a:spcAft>
              <a:buNone/>
            </a:pPr>
            <a:r>
              <a:rPr lang="vi-VN" altLang="en-US" b="0" i="0" u="none" strike="noStrike" dirty="0">
                <a:effectLst/>
                <a:latin typeface="Times New Roman" panose="02020603050405020304" charset="0"/>
                <a:cs typeface="Times New Roman" panose="02020603050405020304" charset="0"/>
              </a:rPr>
              <a:t>Inulin có tác dụng làm chậm quá trình tiêu hóa ở đường ruột. Quá trình này bao gồm cả quá trình tiêu hóa đường carbohydrate. Nhờ đó giúp lượng đường trong máu được kiểm soát ổn định. Khi đường không bị tăng đột biến sẽ giảm nguy cơ tiểu đường.</a:t>
            </a:r>
            <a:endParaRPr lang="vi-VN" altLang="en-US" b="0" i="0" u="none" strike="noStrike" dirty="0">
              <a:effectLst/>
              <a:latin typeface="Times New Roman" panose="02020603050405020304" charset="0"/>
              <a:cs typeface="Times New Roman" panose="02020603050405020304" charset="0"/>
            </a:endParaRPr>
          </a:p>
          <a:p>
            <a:pPr algn="l">
              <a:lnSpc>
                <a:spcPts val="1800"/>
              </a:lnSpc>
              <a:spcBef>
                <a:spcPts val="600"/>
              </a:spcBef>
              <a:spcAft>
                <a:spcPts val="600"/>
              </a:spcAft>
              <a:buNone/>
            </a:pPr>
            <a:endParaRPr lang="vi-VN" altLang="en-US" b="0" i="0" u="none" strike="noStrike" dirty="0">
              <a:effectLst/>
              <a:latin typeface="Times New Roman" panose="02020603050405020304" charset="0"/>
              <a:cs typeface="Times New Roman" panose="02020603050405020304" charset="0"/>
            </a:endParaRPr>
          </a:p>
          <a:p>
            <a:r>
              <a:rPr lang="vi-VN" altLang="en-US" b="1" dirty="0">
                <a:latin typeface="Times New Roman" panose="02020603050405020304" charset="0"/>
                <a:cs typeface="Times New Roman" panose="02020603050405020304" charset="0"/>
              </a:rPr>
              <a:t>Giúp cơ thể no lâu</a:t>
            </a:r>
            <a:endParaRPr lang="vi-VN" altLang="en-US" b="1"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Chất xơ trong inulin sẽ được hòa tan một phần trong ruột. Từ đó tạo nên chất tương tự như gel. Chất này có tác dụng làm mềm phân và giảm táo bón. Ngoài ra khi đi qua đường tiêu hoá còn làm giảm sự hấp thụ cholesterol khiến cho bạn luôn có cảm giác no.</a:t>
            </a:r>
            <a:endParaRPr lang="vi-VN" altLang="en-US" dirty="0">
              <a:latin typeface="Times New Roman" panose="02020603050405020304" charset="0"/>
              <a:cs typeface="Times New Roman" panose="02020603050405020304" charset="0"/>
            </a:endParaRPr>
          </a:p>
          <a:p>
            <a:pPr algn="l">
              <a:lnSpc>
                <a:spcPts val="1800"/>
              </a:lnSpc>
              <a:spcBef>
                <a:spcPts val="600"/>
              </a:spcBef>
              <a:spcAft>
                <a:spcPts val="600"/>
              </a:spcAft>
              <a:buNone/>
            </a:pPr>
            <a:endParaRPr lang="vi-VN" altLang="en-US" b="0" i="0" u="none" strike="noStrike" dirty="0">
              <a:effectLst/>
              <a:latin typeface="Times New Roman" panose="02020603050405020304" charset="0"/>
              <a:cs typeface="Times New Roman" panose="02020603050405020304" charset="0"/>
            </a:endParaRPr>
          </a:p>
        </p:txBody>
      </p:sp>
      <p:pic>
        <p:nvPicPr>
          <p:cNvPr id="6" name="図 5" descr="テキスト, カレンダー&#10;&#10;自動的に生成された説明"/>
          <p:cNvPicPr>
            <a:picLocks noChangeAspect="1"/>
          </p:cNvPicPr>
          <p:nvPr/>
        </p:nvPicPr>
        <p:blipFill>
          <a:blip r:embed="rId1"/>
          <a:stretch>
            <a:fillRect/>
          </a:stretch>
        </p:blipFill>
        <p:spPr>
          <a:xfrm>
            <a:off x="7336379" y="-1340600"/>
            <a:ext cx="4855621" cy="7281174"/>
          </a:xfrm>
          <a:prstGeom prst="rect">
            <a:avLst/>
          </a:prstGeom>
        </p:spPr>
      </p:pic>
      <p:sp>
        <p:nvSpPr>
          <p:cNvPr id="8" name="テキスト ボックス 7"/>
          <p:cNvSpPr txBox="1"/>
          <p:nvPr/>
        </p:nvSpPr>
        <p:spPr>
          <a:xfrm>
            <a:off x="1457739" y="4472245"/>
            <a:ext cx="10112708" cy="1400383"/>
          </a:xfrm>
          <a:prstGeom prst="rect">
            <a:avLst/>
          </a:prstGeom>
          <a:noFill/>
        </p:spPr>
        <p:txBody>
          <a:bodyPr wrap="square">
            <a:spAutoFit/>
          </a:bodyPr>
          <a:lstStyle/>
          <a:p>
            <a:pPr algn="l">
              <a:lnSpc>
                <a:spcPts val="1800"/>
              </a:lnSpc>
              <a:spcBef>
                <a:spcPts val="900"/>
              </a:spcBef>
              <a:spcAft>
                <a:spcPts val="600"/>
              </a:spcAft>
              <a:buNone/>
            </a:pPr>
            <a:r>
              <a:rPr lang="vi-VN" altLang="en-US" b="1" i="0" u="none" strike="noStrike" dirty="0">
                <a:effectLst/>
                <a:latin typeface="Times New Roman" panose="02020603050405020304" charset="0"/>
                <a:cs typeface="Times New Roman" panose="02020603050405020304" charset="0"/>
              </a:rPr>
              <a:t>Giảm nguy cơ mắc ung thư ruột kết </a:t>
            </a:r>
            <a:endParaRPr lang="vi-VN" altLang="en-US" b="1" i="0" u="none" strike="noStrike" dirty="0">
              <a:effectLst/>
              <a:latin typeface="Times New Roman" panose="02020603050405020304" charset="0"/>
              <a:cs typeface="Times New Roman" panose="02020603050405020304" charset="0"/>
            </a:endParaRPr>
          </a:p>
          <a:p>
            <a:pPr algn="l">
              <a:lnSpc>
                <a:spcPts val="1800"/>
              </a:lnSpc>
              <a:spcBef>
                <a:spcPts val="600"/>
              </a:spcBef>
              <a:spcAft>
                <a:spcPts val="600"/>
              </a:spcAft>
              <a:buNone/>
            </a:pPr>
            <a:r>
              <a:rPr lang="vi-VN" altLang="en-US" b="0" i="0" u="none" strike="noStrike" dirty="0">
                <a:effectLst/>
                <a:latin typeface="Times New Roman" panose="02020603050405020304" charset="0"/>
                <a:cs typeface="Times New Roman" panose="02020603050405020304" charset="0"/>
              </a:rPr>
              <a:t>Bản chất inulin là chất tăng cường miễn dịch. Đồng thời chất này cũng bổ sung phòng ngừa và chống lại các bệnh ung thư tại hệ tiêu hóa. Có được điều này là nhờ cách inulin lên men thành butyrate. Một nghiên cứu khoa học mới đây được tiến hành trên động vật nhằm xem xét khả năng chống ung thư ruột kết của inulin. Kết quả đã phát hiện ra rằng 88% nhóm được bổ sung inulin đều giảm sự phát triển tiền ung thư ruột kết.</a:t>
            </a:r>
            <a:endParaRPr lang="vi-VN" altLang="en-US" b="0" i="0" u="none" strike="noStrike" dirty="0">
              <a:effectLst/>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22783" y="768626"/>
            <a:ext cx="4061753" cy="646331"/>
          </a:xfrm>
          <a:prstGeom prst="rect">
            <a:avLst/>
          </a:prstGeom>
          <a:noFill/>
        </p:spPr>
        <p:txBody>
          <a:bodyPr wrap="none" rtlCol="0">
            <a:spAutoFit/>
          </a:bodyPr>
          <a:lstStyle/>
          <a:p>
            <a:r>
              <a:rPr kumimoji="1" lang="vi-VN" altLang="en-US" dirty="0">
                <a:latin typeface="Times New Roman" panose="02020603050405020304" charset="0"/>
                <a:cs typeface="Times New Roman" panose="02020603050405020304" charset="0"/>
              </a:rPr>
              <a:t>INULIN GIÚP ĐIỀU HOÀ MIỄN DỊCH </a:t>
            </a:r>
            <a:endParaRPr kumimoji="1" lang="vi-VN" altLang="en-US" dirty="0">
              <a:latin typeface="Times New Roman" panose="02020603050405020304" charset="0"/>
              <a:cs typeface="Times New Roman" panose="02020603050405020304" charset="0"/>
            </a:endParaRPr>
          </a:p>
          <a:p>
            <a:endParaRPr kumimoji="1" lang="en-US" altLang="en-US" dirty="0">
              <a:latin typeface="Times New Roman" panose="02020603050405020304" charset="0"/>
              <a:cs typeface="Times New Roman" panose="02020603050405020304" charset="0"/>
            </a:endParaRPr>
          </a:p>
        </p:txBody>
      </p:sp>
      <p:sp>
        <p:nvSpPr>
          <p:cNvPr id="5" name="テキスト ボックス 4"/>
          <p:cNvSpPr txBox="1"/>
          <p:nvPr/>
        </p:nvSpPr>
        <p:spPr>
          <a:xfrm>
            <a:off x="1550505" y="1414957"/>
            <a:ext cx="6493565" cy="3693319"/>
          </a:xfrm>
          <a:prstGeom prst="rect">
            <a:avLst/>
          </a:prstGeom>
          <a:noFill/>
        </p:spPr>
        <p:txBody>
          <a:bodyPr wrap="square" rtlCol="0">
            <a:spAutoFit/>
          </a:bodyPr>
          <a:lstStyle/>
          <a:p>
            <a:r>
              <a:rPr lang="vi-VN" altLang="en-US" dirty="0">
                <a:latin typeface="Times New Roman" panose="02020603050405020304" charset="0"/>
                <a:cs typeface="Times New Roman" panose="02020603050405020304" charset="0"/>
              </a:rPr>
              <a:t>Ruột là tuyến phòng thủ đầu tiên của cơ thể và tiếp xúc với nhiều tác nhân gây bệnh và vi khuẩn. Là cơ quan miễn dịch lớn nhất của cơ thể, hệ thống miễn dịch đường ruột (còn được gọi là hệ thống miễn dịch niêm mạc)</a:t>
            </a:r>
            <a:endParaRPr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Chế độ ăn giàu inulin đã được báo cáo là cải thiện chức năng của hàng rào ruột và điều hòa hệ thống miễn dịch</a:t>
            </a:r>
            <a:endParaRPr lang="vi-VN" altLang="en-US" dirty="0">
              <a:latin typeface="Times New Roman" panose="02020603050405020304" charset="0"/>
              <a:cs typeface="Times New Roman" panose="02020603050405020304" charset="0"/>
            </a:endParaRPr>
          </a:p>
          <a:p>
            <a:r>
              <a:rPr lang="vi-VN" altLang="en-US" dirty="0">
                <a:latin typeface="Times New Roman" panose="02020603050405020304" charset="0"/>
                <a:cs typeface="Times New Roman" panose="02020603050405020304" charset="0"/>
              </a:rPr>
              <a:t>Quá trình lên men inulin bởi hệ vi sinh vật đường ruột có thể thúc đẩy sự phát triển của hệ vi khuẩn có lợi, điều hòa pH đường ruột và duy trì cân bằng nội môi của môi trường sinh thái đường ruột. Do đó, việc bổ sung inulin qua đường ăn uống có thể là một cách đơn giản nhưng hiệu quả để cải thiện chức năng miễn dịch đường ruột và toàn thân, đồng thời ngăn ngừa bệnh tật, và việc bổ sung đủ chất xơ inulin được khuyến nghị</a:t>
            </a:r>
            <a:endParaRPr kumimoji="1" lang="en-US" altLang="en-US" dirty="0">
              <a:latin typeface="Times New Roman" panose="02020603050405020304" charset="0"/>
              <a:cs typeface="Times New Roman" panose="02020603050405020304" charset="0"/>
            </a:endParaRPr>
          </a:p>
        </p:txBody>
      </p:sp>
      <p:pic>
        <p:nvPicPr>
          <p:cNvPr id="6" name="図 5" descr="テキスト, カレンダー&#10;&#10;自動的に生成された説明"/>
          <p:cNvPicPr>
            <a:picLocks noChangeAspect="1"/>
          </p:cNvPicPr>
          <p:nvPr/>
        </p:nvPicPr>
        <p:blipFill>
          <a:blip r:embed="rId1"/>
          <a:stretch>
            <a:fillRect/>
          </a:stretch>
        </p:blipFill>
        <p:spPr>
          <a:xfrm>
            <a:off x="7336379" y="-1340600"/>
            <a:ext cx="4855621" cy="72811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InterweaveVTI">
  <a:themeElements>
    <a:clrScheme name="Interweave-R1">
      <a:dk1>
        <a:srgbClr val="000000"/>
      </a:dk1>
      <a:lt1>
        <a:srgbClr val="FFFFFF"/>
      </a:lt1>
      <a:dk2>
        <a:srgbClr val="292C2D"/>
      </a:dk2>
      <a:lt2>
        <a:srgbClr val="DDDEDD"/>
      </a:lt2>
      <a:accent1>
        <a:srgbClr val="0BA5E8"/>
      </a:accent1>
      <a:accent2>
        <a:srgbClr val="5066E1"/>
      </a:accent2>
      <a:accent3>
        <a:srgbClr val="894EC0"/>
      </a:accent3>
      <a:accent4>
        <a:srgbClr val="E54196"/>
      </a:accent4>
      <a:accent5>
        <a:srgbClr val="BE4449"/>
      </a:accent5>
      <a:accent6>
        <a:srgbClr val="F55822"/>
      </a:accent6>
      <a:hlink>
        <a:srgbClr val="C22DD8"/>
      </a:hlink>
      <a:folHlink>
        <a:srgbClr val="737F82"/>
      </a:folHlink>
    </a:clrScheme>
    <a:fontScheme name="Interweave">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9215</Words>
  <Application>WPS Presentation</Application>
  <PresentationFormat>ワイド画面</PresentationFormat>
  <Paragraphs>159</Paragraphs>
  <Slides>15</Slides>
  <Notes>2</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15</vt:i4>
      </vt:variant>
    </vt:vector>
  </HeadingPairs>
  <TitlesOfParts>
    <vt:vector size="28" baseType="lpstr">
      <vt:lpstr>Arial</vt:lpstr>
      <vt:lpstr>SimSun</vt:lpstr>
      <vt:lpstr>Wingdings</vt:lpstr>
      <vt:lpstr>Century Gothic</vt:lpstr>
      <vt:lpstr>Times</vt:lpstr>
      <vt:lpstr>Times New Roman</vt:lpstr>
      <vt:lpstr>Neue Haas Grotesk Text Pro</vt:lpstr>
      <vt:lpstr>Segoe Print</vt:lpstr>
      <vt:lpstr>Microsoft YaHei</vt:lpstr>
      <vt:lpstr>Arial Unicode MS</vt:lpstr>
      <vt:lpstr>Yu Gothic</vt:lpstr>
      <vt:lpstr>Avenir Next</vt:lpstr>
      <vt:lpstr>InterweaveVTI</vt:lpstr>
      <vt:lpstr>PowerPoint 演示文稿</vt:lpstr>
      <vt:lpstr>PowerPoint 演示文稿</vt:lpstr>
      <vt:lpstr>PowerPoint 演示文稿</vt:lpstr>
      <vt:lpstr>CÔNG TY CPQT NICHIEI ASIA </vt:lpstr>
      <vt:lpstr>PowerPoint 演示文稿</vt:lpstr>
      <vt:lpstr>PowerPoint 演示文稿</vt:lpstr>
      <vt:lpstr>PowerPoint 演示文稿</vt:lpstr>
      <vt:lpstr>PowerPoint 演示文稿</vt:lpstr>
      <vt:lpstr>PowerPoint 演示文稿</vt:lpstr>
      <vt:lpstr>PowerPoint 演示文稿</vt:lpstr>
      <vt:lpstr>PHƯƠNG PHÁP SẢN XUẤT INULIN ĐƯỢC CẤP BẰNG SÁNG CHẾ  </vt:lpstr>
      <vt:lpstr>HIỆU QUẢ CỦA INULIN THEO KHOA HỌC</vt:lpstr>
      <vt:lpstr>PowerPoint 演示文稿</vt:lpstr>
      <vt:lpstr>Q&amp;A</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VÌ SAO HÀNG NHẬT ĐƯỢC ƯA CHUỘNG VÀ TIN TƯỞNG?</dc:title>
  <dc:creator>Nhi Do</dc:creator>
  <cp:lastModifiedBy>ASUS</cp:lastModifiedBy>
  <cp:revision>131</cp:revision>
  <dcterms:created xsi:type="dcterms:W3CDTF">2022-05-23T03:08:00Z</dcterms:created>
  <dcterms:modified xsi:type="dcterms:W3CDTF">2025-09-09T08:56:53Z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BF93F09DE0914828BEE76B3B1D9C422D_13</vt:lpwstr>
  </property>
  <property fmtid="{D5CDD505-2E9C-101B-9397-08002B2CF9AE}" pid="3" name="KSOProductBuildVer">
    <vt:lpwstr>1033-12.2.0.21931</vt:lpwstr>
  </property>
</Properties>
</file>