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67" r:id="rId3"/>
    <p:sldId id="268" r:id="rId4"/>
    <p:sldId id="269" r:id="rId5"/>
    <p:sldId id="270" r:id="rId6"/>
    <p:sldId id="271" r:id="rId7"/>
    <p:sldId id="272" r:id="rId8"/>
    <p:sldId id="273" r:id="rId9"/>
    <p:sldId id="275" r:id="rId10"/>
    <p:sldId id="276" r:id="rId11"/>
    <p:sldId id="274" r:id="rId12"/>
  </p:sldIdLst>
  <p:sldSz cx="12192000" cy="6858000"/>
  <p:notesSz cx="6858000" cy="9144000"/>
  <p:embeddedFontLst>
    <p:embeddedFont>
      <p:font typeface="Times" panose="02020603050405020304" pitchFamily="18"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5HXeyglxSnGeb5m9exUaro3fc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233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1"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21"/>
          <p:cNvSpPr txBox="1">
            <a:spLocks noGrp="1"/>
          </p:cNvSpPr>
          <p:nvPr>
            <p:ph type="ctrTitle"/>
          </p:nvPr>
        </p:nvSpPr>
        <p:spPr>
          <a:xfrm>
            <a:off x="841248" y="448056"/>
            <a:ext cx="10515600" cy="4069080"/>
          </a:xfrm>
          <a:prstGeom prst="rect">
            <a:avLst/>
          </a:prstGeom>
          <a:noFill/>
          <a:ln>
            <a:noFill/>
          </a:ln>
        </p:spPr>
        <p:txBody>
          <a:bodyPr spcFirstLastPara="1" wrap="square" lIns="109725" tIns="109725" rIns="109725" bIns="91425" anchor="b" anchorCtr="0">
            <a:noAutofit/>
          </a:bodyPr>
          <a:lstStyle>
            <a:lvl1pPr lvl="0" algn="l">
              <a:lnSpc>
                <a:spcPct val="100000"/>
              </a:lnSpc>
              <a:spcBef>
                <a:spcPts val="0"/>
              </a:spcBef>
              <a:spcAft>
                <a:spcPts val="0"/>
              </a:spcAft>
              <a:buClr>
                <a:schemeClr val="dk1"/>
              </a:buClr>
              <a:buSzPts val="8800"/>
              <a:buFont typeface="Arial"/>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1"/>
          <p:cNvSpPr txBox="1">
            <a:spLocks noGrp="1"/>
          </p:cNvSpPr>
          <p:nvPr>
            <p:ph type="subTitle" idx="1"/>
          </p:nvPr>
        </p:nvSpPr>
        <p:spPr>
          <a:xfrm>
            <a:off x="841248" y="4983480"/>
            <a:ext cx="10515600" cy="1124712"/>
          </a:xfrm>
          <a:prstGeom prst="rect">
            <a:avLst/>
          </a:prstGeom>
          <a:noFill/>
          <a:ln>
            <a:noFill/>
          </a:ln>
        </p:spPr>
        <p:txBody>
          <a:bodyPr spcFirstLastPara="1" wrap="square" lIns="109725" tIns="109725" rIns="109725" bIns="91425" anchor="t" anchorCtr="0">
            <a:normAutofit/>
          </a:bodyPr>
          <a:lstStyle>
            <a:lvl1pPr lvl="0" algn="l">
              <a:lnSpc>
                <a:spcPct val="105000"/>
              </a:lnSpc>
              <a:spcBef>
                <a:spcPts val="1000"/>
              </a:spcBef>
              <a:spcAft>
                <a:spcPts val="0"/>
              </a:spcAft>
              <a:buClr>
                <a:schemeClr val="dk1"/>
              </a:buClr>
              <a:buSzPts val="2800"/>
              <a:buNone/>
              <a:defRPr sz="2800"/>
            </a:lvl1pPr>
            <a:lvl2pPr lvl="1" algn="ctr">
              <a:lnSpc>
                <a:spcPct val="105000"/>
              </a:lnSpc>
              <a:spcBef>
                <a:spcPts val="500"/>
              </a:spcBef>
              <a:spcAft>
                <a:spcPts val="0"/>
              </a:spcAft>
              <a:buClr>
                <a:schemeClr val="dk1"/>
              </a:buClr>
              <a:buSzPts val="2000"/>
              <a:buNone/>
              <a:defRPr sz="2000"/>
            </a:lvl2pPr>
            <a:lvl3pPr lvl="2" algn="ctr">
              <a:lnSpc>
                <a:spcPct val="105000"/>
              </a:lnSpc>
              <a:spcBef>
                <a:spcPts val="500"/>
              </a:spcBef>
              <a:spcAft>
                <a:spcPts val="0"/>
              </a:spcAft>
              <a:buClr>
                <a:schemeClr val="dk1"/>
              </a:buClr>
              <a:buSzPts val="1800"/>
              <a:buNone/>
              <a:defRPr sz="1800"/>
            </a:lvl3pPr>
            <a:lvl4pPr lvl="3" algn="ctr">
              <a:lnSpc>
                <a:spcPct val="105000"/>
              </a:lnSpc>
              <a:spcBef>
                <a:spcPts val="500"/>
              </a:spcBef>
              <a:spcAft>
                <a:spcPts val="0"/>
              </a:spcAft>
              <a:buClr>
                <a:schemeClr val="dk1"/>
              </a:buClr>
              <a:buSzPts val="1600"/>
              <a:buNone/>
              <a:defRPr sz="1600"/>
            </a:lvl4pPr>
            <a:lvl5pPr lvl="4" algn="ctr">
              <a:lnSpc>
                <a:spcPct val="105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1"/>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1"/>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1"/>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3920331" y="-1256506"/>
            <a:ext cx="4351338" cy="10515600"/>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1"/>
          <p:cNvSpPr txBox="1">
            <a:spLocks noGrp="1"/>
          </p:cNvSpPr>
          <p:nvPr>
            <p:ph type="title"/>
          </p:nvPr>
        </p:nvSpPr>
        <p:spPr>
          <a:xfrm rot="5400000">
            <a:off x="7133431" y="1956594"/>
            <a:ext cx="5811838" cy="2628900"/>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1"/>
          <p:cNvSpPr txBox="1">
            <a:spLocks noGrp="1"/>
          </p:cNvSpPr>
          <p:nvPr>
            <p:ph type="body" idx="1"/>
          </p:nvPr>
        </p:nvSpPr>
        <p:spPr>
          <a:xfrm rot="5400000">
            <a:off x="1799431" y="-596106"/>
            <a:ext cx="5811838" cy="7734300"/>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2"/>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2"/>
          <p:cNvSpPr txBox="1">
            <a:spLocks noGrp="1"/>
          </p:cNvSpPr>
          <p:nvPr>
            <p:ph type="body" idx="1"/>
          </p:nvPr>
        </p:nvSpPr>
        <p:spPr>
          <a:xfrm>
            <a:off x="838200" y="1929384"/>
            <a:ext cx="10515600" cy="4251960"/>
          </a:xfrm>
          <a:prstGeom prst="rect">
            <a:avLst/>
          </a:prstGeom>
          <a:noFill/>
          <a:ln>
            <a:noFill/>
          </a:ln>
        </p:spPr>
        <p:txBody>
          <a:bodyPr spcFirstLastPara="1" wrap="square" lIns="109725" tIns="109725" rIns="109725" bIns="91425" anchor="t" anchorCtr="0">
            <a:normAutofit/>
          </a:bodyPr>
          <a:lstStyle>
            <a:lvl1pPr marL="457200" lvl="0" indent="-406400" algn="l">
              <a:lnSpc>
                <a:spcPct val="105000"/>
              </a:lnSpc>
              <a:spcBef>
                <a:spcPts val="1000"/>
              </a:spcBef>
              <a:spcAft>
                <a:spcPts val="0"/>
              </a:spcAft>
              <a:buClr>
                <a:schemeClr val="dk1"/>
              </a:buClr>
              <a:buSzPts val="2800"/>
              <a:buChar char="•"/>
              <a:defRPr sz="2800"/>
            </a:lvl1pPr>
            <a:lvl2pPr marL="914400" lvl="1" indent="-381000" algn="l">
              <a:lnSpc>
                <a:spcPct val="105000"/>
              </a:lnSpc>
              <a:spcBef>
                <a:spcPts val="500"/>
              </a:spcBef>
              <a:spcAft>
                <a:spcPts val="0"/>
              </a:spcAft>
              <a:buClr>
                <a:schemeClr val="dk1"/>
              </a:buClr>
              <a:buSzPts val="2400"/>
              <a:buChar char="•"/>
              <a:defRPr sz="2400"/>
            </a:lvl2pPr>
            <a:lvl3pPr marL="1371600" lvl="2" indent="-355600" algn="l">
              <a:lnSpc>
                <a:spcPct val="105000"/>
              </a:lnSpc>
              <a:spcBef>
                <a:spcPts val="500"/>
              </a:spcBef>
              <a:spcAft>
                <a:spcPts val="0"/>
              </a:spcAft>
              <a:buClr>
                <a:schemeClr val="dk1"/>
              </a:buClr>
              <a:buSzPts val="2000"/>
              <a:buChar char="•"/>
              <a:defRPr sz="2000"/>
            </a:lvl3pPr>
            <a:lvl4pPr marL="1828800" lvl="3" indent="-342900" algn="l">
              <a:lnSpc>
                <a:spcPct val="105000"/>
              </a:lnSpc>
              <a:spcBef>
                <a:spcPts val="500"/>
              </a:spcBef>
              <a:spcAft>
                <a:spcPts val="0"/>
              </a:spcAft>
              <a:buClr>
                <a:schemeClr val="dk1"/>
              </a:buClr>
              <a:buSzPts val="1800"/>
              <a:buChar char="•"/>
              <a:defRPr sz="1800"/>
            </a:lvl4pPr>
            <a:lvl5pPr marL="2286000" lvl="4" indent="-342900" algn="l">
              <a:lnSpc>
                <a:spcPct val="105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2"/>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2"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41248" y="448056"/>
            <a:ext cx="10515600" cy="4069080"/>
          </a:xfrm>
          <a:prstGeom prst="rect">
            <a:avLst/>
          </a:prstGeom>
          <a:noFill/>
          <a:ln>
            <a:noFill/>
          </a:ln>
        </p:spPr>
        <p:txBody>
          <a:bodyPr spcFirstLastPara="1" wrap="square" lIns="109725" tIns="109725" rIns="109725" bIns="91425" anchor="b" anchorCtr="0">
            <a:normAutofit/>
          </a:bodyPr>
          <a:lstStyle>
            <a:lvl1pPr lvl="0" algn="l">
              <a:lnSpc>
                <a:spcPct val="10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41248" y="4983480"/>
            <a:ext cx="10515600" cy="1124712"/>
          </a:xfrm>
          <a:prstGeom prst="rect">
            <a:avLst/>
          </a:prstGeom>
          <a:noFill/>
          <a:ln>
            <a:noFill/>
          </a:ln>
        </p:spPr>
        <p:txBody>
          <a:bodyPr spcFirstLastPara="1" wrap="square" lIns="109725" tIns="109725" rIns="109725" bIns="91425" anchor="t" anchorCtr="0">
            <a:normAutofit/>
          </a:bodyPr>
          <a:lstStyle>
            <a:lvl1pPr marL="457200" lvl="0" indent="-228600" algn="l">
              <a:lnSpc>
                <a:spcPct val="105000"/>
              </a:lnSpc>
              <a:spcBef>
                <a:spcPts val="1000"/>
              </a:spcBef>
              <a:spcAft>
                <a:spcPts val="0"/>
              </a:spcAft>
              <a:buClr>
                <a:srgbClr val="888888"/>
              </a:buClr>
              <a:buSzPts val="2800"/>
              <a:buNone/>
              <a:defRPr sz="2800">
                <a:solidFill>
                  <a:srgbClr val="888888"/>
                </a:solidFill>
              </a:defRPr>
            </a:lvl1pPr>
            <a:lvl2pPr marL="914400" lvl="1" indent="-228600" algn="l">
              <a:lnSpc>
                <a:spcPct val="105000"/>
              </a:lnSpc>
              <a:spcBef>
                <a:spcPts val="500"/>
              </a:spcBef>
              <a:spcAft>
                <a:spcPts val="0"/>
              </a:spcAft>
              <a:buClr>
                <a:srgbClr val="888888"/>
              </a:buClr>
              <a:buSzPts val="2000"/>
              <a:buNone/>
              <a:defRPr sz="2000">
                <a:solidFill>
                  <a:srgbClr val="888888"/>
                </a:solidFill>
              </a:defRPr>
            </a:lvl2pPr>
            <a:lvl3pPr marL="1371600" lvl="2" indent="-228600" algn="l">
              <a:lnSpc>
                <a:spcPct val="105000"/>
              </a:lnSpc>
              <a:spcBef>
                <a:spcPts val="500"/>
              </a:spcBef>
              <a:spcAft>
                <a:spcPts val="0"/>
              </a:spcAft>
              <a:buClr>
                <a:srgbClr val="888888"/>
              </a:buClr>
              <a:buSzPts val="1800"/>
              <a:buNone/>
              <a:defRPr sz="1800">
                <a:solidFill>
                  <a:srgbClr val="888888"/>
                </a:solidFill>
              </a:defRPr>
            </a:lvl3pPr>
            <a:lvl4pPr marL="1828800" lvl="3" indent="-228600" algn="l">
              <a:lnSpc>
                <a:spcPct val="105000"/>
              </a:lnSpc>
              <a:spcBef>
                <a:spcPts val="500"/>
              </a:spcBef>
              <a:spcAft>
                <a:spcPts val="0"/>
              </a:spcAft>
              <a:buClr>
                <a:srgbClr val="888888"/>
              </a:buClr>
              <a:buSzPts val="1600"/>
              <a:buNone/>
              <a:defRPr sz="1600">
                <a:solidFill>
                  <a:srgbClr val="888888"/>
                </a:solidFill>
              </a:defRPr>
            </a:lvl4pPr>
            <a:lvl5pPr marL="2286000" lvl="4" indent="-228600" algn="l">
              <a:lnSpc>
                <a:spcPct val="105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23"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838200" y="1929384"/>
            <a:ext cx="5181600" cy="4251960"/>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2"/>
          </p:nvPr>
        </p:nvSpPr>
        <p:spPr>
          <a:xfrm>
            <a:off x="6172200" y="1929384"/>
            <a:ext cx="5181600" cy="4251960"/>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24"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9788" y="365125"/>
            <a:ext cx="10515600"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839788" y="1938528"/>
            <a:ext cx="5157787" cy="823912"/>
          </a:xfrm>
          <a:prstGeom prst="rect">
            <a:avLst/>
          </a:prstGeom>
          <a:noFill/>
          <a:ln>
            <a:noFill/>
          </a:ln>
        </p:spPr>
        <p:txBody>
          <a:bodyPr spcFirstLastPara="1" wrap="square" lIns="109725" tIns="109725" rIns="109725" bIns="91425" anchor="b" anchorCtr="0">
            <a:normAutofit/>
          </a:bodyPr>
          <a:lstStyle>
            <a:lvl1pPr marL="457200" lvl="0" indent="-228600" algn="l">
              <a:lnSpc>
                <a:spcPct val="105000"/>
              </a:lnSpc>
              <a:spcBef>
                <a:spcPts val="1000"/>
              </a:spcBef>
              <a:spcAft>
                <a:spcPts val="0"/>
              </a:spcAft>
              <a:buClr>
                <a:schemeClr val="dk1"/>
              </a:buClr>
              <a:buSzPts val="3600"/>
              <a:buNone/>
              <a:defRPr sz="3600" b="1"/>
            </a:lvl1pPr>
            <a:lvl2pPr marL="914400" lvl="1" indent="-228600" algn="l">
              <a:lnSpc>
                <a:spcPct val="105000"/>
              </a:lnSpc>
              <a:spcBef>
                <a:spcPts val="500"/>
              </a:spcBef>
              <a:spcAft>
                <a:spcPts val="0"/>
              </a:spcAft>
              <a:buClr>
                <a:schemeClr val="dk1"/>
              </a:buClr>
              <a:buSzPts val="2000"/>
              <a:buNone/>
              <a:defRPr sz="2000" b="1"/>
            </a:lvl2pPr>
            <a:lvl3pPr marL="1371600" lvl="2" indent="-228600" algn="l">
              <a:lnSpc>
                <a:spcPct val="105000"/>
              </a:lnSpc>
              <a:spcBef>
                <a:spcPts val="500"/>
              </a:spcBef>
              <a:spcAft>
                <a:spcPts val="0"/>
              </a:spcAft>
              <a:buClr>
                <a:schemeClr val="dk1"/>
              </a:buClr>
              <a:buSzPts val="1800"/>
              <a:buNone/>
              <a:defRPr sz="1800" b="1"/>
            </a:lvl3pPr>
            <a:lvl4pPr marL="1828800" lvl="3" indent="-228600" algn="l">
              <a:lnSpc>
                <a:spcPct val="105000"/>
              </a:lnSpc>
              <a:spcBef>
                <a:spcPts val="500"/>
              </a:spcBef>
              <a:spcAft>
                <a:spcPts val="0"/>
              </a:spcAft>
              <a:buClr>
                <a:schemeClr val="dk1"/>
              </a:buClr>
              <a:buSzPts val="1600"/>
              <a:buNone/>
              <a:defRPr sz="1600" b="1"/>
            </a:lvl4pPr>
            <a:lvl5pPr marL="2286000" lvl="4" indent="-228600" algn="l">
              <a:lnSpc>
                <a:spcPct val="105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839788" y="2926080"/>
            <a:ext cx="5157787" cy="3264408"/>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6172200" y="1938528"/>
            <a:ext cx="5183188" cy="823912"/>
          </a:xfrm>
          <a:prstGeom prst="rect">
            <a:avLst/>
          </a:prstGeom>
          <a:noFill/>
          <a:ln>
            <a:noFill/>
          </a:ln>
        </p:spPr>
        <p:txBody>
          <a:bodyPr spcFirstLastPara="1" wrap="square" lIns="109725" tIns="109725" rIns="109725" bIns="91425" anchor="b" anchorCtr="0">
            <a:normAutofit/>
          </a:bodyPr>
          <a:lstStyle>
            <a:lvl1pPr marL="457200" lvl="0" indent="-228600" algn="l">
              <a:lnSpc>
                <a:spcPct val="105000"/>
              </a:lnSpc>
              <a:spcBef>
                <a:spcPts val="1000"/>
              </a:spcBef>
              <a:spcAft>
                <a:spcPts val="0"/>
              </a:spcAft>
              <a:buClr>
                <a:schemeClr val="dk1"/>
              </a:buClr>
              <a:buSzPts val="3600"/>
              <a:buNone/>
              <a:defRPr sz="3600" b="1"/>
            </a:lvl1pPr>
            <a:lvl2pPr marL="914400" lvl="1" indent="-228600" algn="l">
              <a:lnSpc>
                <a:spcPct val="105000"/>
              </a:lnSpc>
              <a:spcBef>
                <a:spcPts val="500"/>
              </a:spcBef>
              <a:spcAft>
                <a:spcPts val="0"/>
              </a:spcAft>
              <a:buClr>
                <a:schemeClr val="dk1"/>
              </a:buClr>
              <a:buSzPts val="2000"/>
              <a:buNone/>
              <a:defRPr sz="2000" b="1"/>
            </a:lvl2pPr>
            <a:lvl3pPr marL="1371600" lvl="2" indent="-228600" algn="l">
              <a:lnSpc>
                <a:spcPct val="105000"/>
              </a:lnSpc>
              <a:spcBef>
                <a:spcPts val="500"/>
              </a:spcBef>
              <a:spcAft>
                <a:spcPts val="0"/>
              </a:spcAft>
              <a:buClr>
                <a:schemeClr val="dk1"/>
              </a:buClr>
              <a:buSzPts val="1800"/>
              <a:buNone/>
              <a:defRPr sz="1800" b="1"/>
            </a:lvl3pPr>
            <a:lvl4pPr marL="1828800" lvl="3" indent="-228600" algn="l">
              <a:lnSpc>
                <a:spcPct val="105000"/>
              </a:lnSpc>
              <a:spcBef>
                <a:spcPts val="500"/>
              </a:spcBef>
              <a:spcAft>
                <a:spcPts val="0"/>
              </a:spcAft>
              <a:buClr>
                <a:schemeClr val="dk1"/>
              </a:buClr>
              <a:buSzPts val="1600"/>
              <a:buNone/>
              <a:defRPr sz="1600" b="1"/>
            </a:lvl4pPr>
            <a:lvl5pPr marL="2286000" lvl="4" indent="-228600" algn="l">
              <a:lnSpc>
                <a:spcPct val="105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6172200" y="2926080"/>
            <a:ext cx="5183188" cy="3264408"/>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5"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2203704" y="1728216"/>
            <a:ext cx="7781544" cy="3392424"/>
          </a:xfrm>
          <a:prstGeom prst="rect">
            <a:avLst/>
          </a:prstGeom>
          <a:noFill/>
          <a:ln>
            <a:noFill/>
          </a:ln>
        </p:spPr>
        <p:txBody>
          <a:bodyPr spcFirstLastPara="1" wrap="square" lIns="109725" tIns="109725" rIns="109725" bIns="91425" anchor="ctr" anchorCtr="0">
            <a:normAutofit/>
          </a:bodyPr>
          <a:lstStyle>
            <a:lvl1pPr lvl="0" algn="ctr">
              <a:lnSpc>
                <a:spcPct val="100000"/>
              </a:lnSpc>
              <a:spcBef>
                <a:spcPts val="0"/>
              </a:spcBef>
              <a:spcAft>
                <a:spcPts val="0"/>
              </a:spcAft>
              <a:buClr>
                <a:schemeClr val="dk1"/>
              </a:buClr>
              <a:buSzPts val="7800"/>
              <a:buFont typeface="Arial"/>
              <a:buNone/>
              <a:defRPr sz="7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6"/>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26" descr="Tag=AccentColor&#10;Flavor=Light&#10;Target=FillAndLine"/>
          <p:cNvSpPr/>
          <p:nvPr/>
        </p:nvSpPr>
        <p:spPr>
          <a:xfrm>
            <a:off x="3974206" y="51268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7"/>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839788" y="457200"/>
            <a:ext cx="3932237" cy="3429000"/>
          </a:xfrm>
          <a:prstGeom prst="rect">
            <a:avLst/>
          </a:prstGeom>
          <a:noFill/>
          <a:ln>
            <a:noFill/>
          </a:ln>
        </p:spPr>
        <p:txBody>
          <a:bodyPr spcFirstLastPara="1" wrap="square" lIns="109725" tIns="109725" rIns="109725" bIns="91425"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8"/>
          <p:cNvSpPr txBox="1">
            <a:spLocks noGrp="1"/>
          </p:cNvSpPr>
          <p:nvPr>
            <p:ph type="body" idx="1"/>
          </p:nvPr>
        </p:nvSpPr>
        <p:spPr>
          <a:xfrm>
            <a:off x="5303520" y="548640"/>
            <a:ext cx="6053328" cy="5431536"/>
          </a:xfrm>
          <a:prstGeom prst="rect">
            <a:avLst/>
          </a:prstGeom>
          <a:noFill/>
          <a:ln>
            <a:noFill/>
          </a:ln>
        </p:spPr>
        <p:txBody>
          <a:bodyPr spcFirstLastPara="1" wrap="square" lIns="109725" tIns="109725" rIns="109725" bIns="91425" anchor="ctr" anchorCtr="0">
            <a:noAutofit/>
          </a:bodyPr>
          <a:lstStyle>
            <a:lvl1pPr marL="457200" lvl="0" indent="-431800" algn="l">
              <a:lnSpc>
                <a:spcPct val="105000"/>
              </a:lnSpc>
              <a:spcBef>
                <a:spcPts val="1000"/>
              </a:spcBef>
              <a:spcAft>
                <a:spcPts val="0"/>
              </a:spcAft>
              <a:buClr>
                <a:schemeClr val="dk1"/>
              </a:buClr>
              <a:buSzPts val="3200"/>
              <a:buChar char="•"/>
              <a:defRPr sz="3200"/>
            </a:lvl1pPr>
            <a:lvl2pPr marL="914400" lvl="1" indent="-406400" algn="l">
              <a:lnSpc>
                <a:spcPct val="105000"/>
              </a:lnSpc>
              <a:spcBef>
                <a:spcPts val="500"/>
              </a:spcBef>
              <a:spcAft>
                <a:spcPts val="0"/>
              </a:spcAft>
              <a:buClr>
                <a:schemeClr val="dk1"/>
              </a:buClr>
              <a:buSzPts val="2800"/>
              <a:buChar char="•"/>
              <a:defRPr sz="2800"/>
            </a:lvl2pPr>
            <a:lvl3pPr marL="1371600" lvl="2" indent="-381000" algn="l">
              <a:lnSpc>
                <a:spcPct val="105000"/>
              </a:lnSpc>
              <a:spcBef>
                <a:spcPts val="500"/>
              </a:spcBef>
              <a:spcAft>
                <a:spcPts val="0"/>
              </a:spcAft>
              <a:buClr>
                <a:schemeClr val="dk1"/>
              </a:buClr>
              <a:buSzPts val="2400"/>
              <a:buChar char="•"/>
              <a:defRPr sz="2400"/>
            </a:lvl3pPr>
            <a:lvl4pPr marL="1828800" lvl="3" indent="-355600" algn="l">
              <a:lnSpc>
                <a:spcPct val="105000"/>
              </a:lnSpc>
              <a:spcBef>
                <a:spcPts val="500"/>
              </a:spcBef>
              <a:spcAft>
                <a:spcPts val="0"/>
              </a:spcAft>
              <a:buClr>
                <a:schemeClr val="dk1"/>
              </a:buClr>
              <a:buSzPts val="2000"/>
              <a:buChar char="•"/>
              <a:defRPr sz="2000"/>
            </a:lvl4pPr>
            <a:lvl5pPr marL="2286000" lvl="4" indent="-355600" algn="l">
              <a:lnSpc>
                <a:spcPct val="105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28"/>
          <p:cNvSpPr txBox="1">
            <a:spLocks noGrp="1"/>
          </p:cNvSpPr>
          <p:nvPr>
            <p:ph type="body" idx="2"/>
          </p:nvPr>
        </p:nvSpPr>
        <p:spPr>
          <a:xfrm>
            <a:off x="839788" y="3977640"/>
            <a:ext cx="3932237" cy="2002536"/>
          </a:xfrm>
          <a:prstGeom prst="rect">
            <a:avLst/>
          </a:prstGeom>
          <a:noFill/>
          <a:ln>
            <a:noFill/>
          </a:ln>
        </p:spPr>
        <p:txBody>
          <a:bodyPr spcFirstLastPara="1" wrap="square" lIns="109725" tIns="109725" rIns="109725" bIns="91425" anchor="t" anchorCtr="0">
            <a:normAutofit/>
          </a:bodyPr>
          <a:lstStyle>
            <a:lvl1pPr marL="457200" lvl="0" indent="-228600" algn="l">
              <a:lnSpc>
                <a:spcPct val="105000"/>
              </a:lnSpc>
              <a:spcBef>
                <a:spcPts val="1000"/>
              </a:spcBef>
              <a:spcAft>
                <a:spcPts val="0"/>
              </a:spcAft>
              <a:buClr>
                <a:schemeClr val="dk1"/>
              </a:buClr>
              <a:buSzPts val="3200"/>
              <a:buNone/>
              <a:defRPr sz="3200"/>
            </a:lvl1pPr>
            <a:lvl2pPr marL="914400" lvl="1" indent="-228600" algn="l">
              <a:lnSpc>
                <a:spcPct val="105000"/>
              </a:lnSpc>
              <a:spcBef>
                <a:spcPts val="500"/>
              </a:spcBef>
              <a:spcAft>
                <a:spcPts val="0"/>
              </a:spcAft>
              <a:buClr>
                <a:schemeClr val="dk1"/>
              </a:buClr>
              <a:buSzPts val="1400"/>
              <a:buNone/>
              <a:defRPr sz="1400"/>
            </a:lvl2pPr>
            <a:lvl3pPr marL="1371600" lvl="2" indent="-228600" algn="l">
              <a:lnSpc>
                <a:spcPct val="105000"/>
              </a:lnSpc>
              <a:spcBef>
                <a:spcPts val="500"/>
              </a:spcBef>
              <a:spcAft>
                <a:spcPts val="0"/>
              </a:spcAft>
              <a:buClr>
                <a:schemeClr val="dk1"/>
              </a:buClr>
              <a:buSzPts val="1200"/>
              <a:buNone/>
              <a:defRPr sz="1200"/>
            </a:lvl3pPr>
            <a:lvl4pPr marL="1828800" lvl="3" indent="-228600" algn="l">
              <a:lnSpc>
                <a:spcPct val="105000"/>
              </a:lnSpc>
              <a:spcBef>
                <a:spcPts val="500"/>
              </a:spcBef>
              <a:spcAft>
                <a:spcPts val="0"/>
              </a:spcAft>
              <a:buClr>
                <a:schemeClr val="dk1"/>
              </a:buClr>
              <a:buSzPts val="1000"/>
              <a:buNone/>
              <a:defRPr sz="1000"/>
            </a:lvl4pPr>
            <a:lvl5pPr marL="2286000" lvl="4" indent="-228600" algn="l">
              <a:lnSpc>
                <a:spcPct val="105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8"/>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28" descr="Tag=AccentColor&#10;Flavor=Light&#10;Target=FillAndLine"/>
          <p:cNvSpPr/>
          <p:nvPr/>
        </p:nvSpPr>
        <p:spPr>
          <a:xfrm rot="5400000">
            <a:off x="2797492"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9788" y="457200"/>
            <a:ext cx="3931920" cy="3429000"/>
          </a:xfrm>
          <a:prstGeom prst="rect">
            <a:avLst/>
          </a:prstGeom>
          <a:noFill/>
          <a:ln>
            <a:noFill/>
          </a:ln>
        </p:spPr>
        <p:txBody>
          <a:bodyPr spcFirstLastPara="1" wrap="square" lIns="109725" tIns="109725" rIns="109725" bIns="91425"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a:spLocks noGrp="1"/>
          </p:cNvSpPr>
          <p:nvPr>
            <p:ph type="pic" idx="2"/>
          </p:nvPr>
        </p:nvSpPr>
        <p:spPr>
          <a:xfrm>
            <a:off x="5303520" y="548640"/>
            <a:ext cx="6053328" cy="5431536"/>
          </a:xfrm>
          <a:prstGeom prst="rect">
            <a:avLst/>
          </a:prstGeom>
          <a:noFill/>
          <a:ln>
            <a:noFill/>
          </a:ln>
        </p:spPr>
      </p:sp>
      <p:sp>
        <p:nvSpPr>
          <p:cNvPr id="71" name="Google Shape;71;p29"/>
          <p:cNvSpPr txBox="1">
            <a:spLocks noGrp="1"/>
          </p:cNvSpPr>
          <p:nvPr>
            <p:ph type="body" idx="1"/>
          </p:nvPr>
        </p:nvSpPr>
        <p:spPr>
          <a:xfrm>
            <a:off x="839788" y="3977640"/>
            <a:ext cx="3931920" cy="2002536"/>
          </a:xfrm>
          <a:prstGeom prst="rect">
            <a:avLst/>
          </a:prstGeom>
          <a:noFill/>
          <a:ln>
            <a:noFill/>
          </a:ln>
        </p:spPr>
        <p:txBody>
          <a:bodyPr spcFirstLastPara="1" wrap="square" lIns="109725" tIns="109725" rIns="109725" bIns="91425" anchor="t" anchorCtr="0">
            <a:normAutofit/>
          </a:bodyPr>
          <a:lstStyle>
            <a:lvl1pPr marL="457200" lvl="0" indent="-228600" algn="l">
              <a:lnSpc>
                <a:spcPct val="105000"/>
              </a:lnSpc>
              <a:spcBef>
                <a:spcPts val="1000"/>
              </a:spcBef>
              <a:spcAft>
                <a:spcPts val="0"/>
              </a:spcAft>
              <a:buClr>
                <a:schemeClr val="dk1"/>
              </a:buClr>
              <a:buSzPts val="3200"/>
              <a:buNone/>
              <a:defRPr sz="3200"/>
            </a:lvl1pPr>
            <a:lvl2pPr marL="914400" lvl="1" indent="-228600" algn="l">
              <a:lnSpc>
                <a:spcPct val="105000"/>
              </a:lnSpc>
              <a:spcBef>
                <a:spcPts val="500"/>
              </a:spcBef>
              <a:spcAft>
                <a:spcPts val="0"/>
              </a:spcAft>
              <a:buClr>
                <a:schemeClr val="dk1"/>
              </a:buClr>
              <a:buSzPts val="1400"/>
              <a:buNone/>
              <a:defRPr sz="1400"/>
            </a:lvl2pPr>
            <a:lvl3pPr marL="1371600" lvl="2" indent="-228600" algn="l">
              <a:lnSpc>
                <a:spcPct val="105000"/>
              </a:lnSpc>
              <a:spcBef>
                <a:spcPts val="500"/>
              </a:spcBef>
              <a:spcAft>
                <a:spcPts val="0"/>
              </a:spcAft>
              <a:buClr>
                <a:schemeClr val="dk1"/>
              </a:buClr>
              <a:buSzPts val="1200"/>
              <a:buNone/>
              <a:defRPr sz="1200"/>
            </a:lvl3pPr>
            <a:lvl4pPr marL="1828800" lvl="3" indent="-228600" algn="l">
              <a:lnSpc>
                <a:spcPct val="105000"/>
              </a:lnSpc>
              <a:spcBef>
                <a:spcPts val="500"/>
              </a:spcBef>
              <a:spcAft>
                <a:spcPts val="0"/>
              </a:spcAft>
              <a:buClr>
                <a:schemeClr val="dk1"/>
              </a:buClr>
              <a:buSzPts val="1000"/>
              <a:buNone/>
              <a:defRPr sz="1000"/>
            </a:lvl4pPr>
            <a:lvl5pPr marL="2286000" lvl="4" indent="-228600" algn="l">
              <a:lnSpc>
                <a:spcPct val="105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9"/>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9" descr="Tag=AccentColor&#10;Flavor=Light&#10;Target=FillAndLine"/>
          <p:cNvSpPr/>
          <p:nvPr/>
        </p:nvSpPr>
        <p:spPr>
          <a:xfrm rot="5400000">
            <a:off x="2798064"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lvl1pPr marR="0" lvl="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109725" tIns="109725" rIns="109725" bIns="91425" anchor="t" anchorCtr="0">
            <a:noAutofit/>
          </a:bodyPr>
          <a:lstStyle>
            <a:lvl1pPr marL="457200" marR="0" lvl="0" indent="-393700" algn="l" rtl="0">
              <a:lnSpc>
                <a:spcPct val="105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105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105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5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5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marR="0" lvl="0" algn="l" rtl="0">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marR="0" lvl="0" algn="ctr" rtl="0">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marR="0" lvl="0" indent="0" algn="r" rtl="0">
              <a:spcBef>
                <a:spcPts val="0"/>
              </a:spcBef>
              <a:buNone/>
              <a:defRPr sz="1400" b="0" i="0" u="none" strike="noStrike" cap="none">
                <a:solidFill>
                  <a:srgbClr val="888888"/>
                </a:solidFill>
                <a:latin typeface="Arial"/>
                <a:ea typeface="Arial"/>
                <a:cs typeface="Arial"/>
                <a:sym typeface="Arial"/>
              </a:defRPr>
            </a:lvl1pPr>
            <a:lvl2pPr marL="0" marR="0" lvl="1" indent="0" algn="r" rtl="0">
              <a:spcBef>
                <a:spcPts val="0"/>
              </a:spcBef>
              <a:buNone/>
              <a:defRPr sz="1400" b="0" i="0" u="none" strike="noStrike" cap="none">
                <a:solidFill>
                  <a:srgbClr val="888888"/>
                </a:solidFill>
                <a:latin typeface="Arial"/>
                <a:ea typeface="Arial"/>
                <a:cs typeface="Arial"/>
                <a:sym typeface="Arial"/>
              </a:defRPr>
            </a:lvl2pPr>
            <a:lvl3pPr marL="0" marR="0" lvl="2" indent="0" algn="r" rtl="0">
              <a:spcBef>
                <a:spcPts val="0"/>
              </a:spcBef>
              <a:buNone/>
              <a:defRPr sz="1400" b="0" i="0" u="none" strike="noStrike" cap="none">
                <a:solidFill>
                  <a:srgbClr val="888888"/>
                </a:solidFill>
                <a:latin typeface="Arial"/>
                <a:ea typeface="Arial"/>
                <a:cs typeface="Arial"/>
                <a:sym typeface="Arial"/>
              </a:defRPr>
            </a:lvl3pPr>
            <a:lvl4pPr marL="0" marR="0" lvl="3" indent="0" algn="r" rtl="0">
              <a:spcBef>
                <a:spcPts val="0"/>
              </a:spcBef>
              <a:buNone/>
              <a:defRPr sz="1400" b="0" i="0" u="none" strike="noStrike" cap="none">
                <a:solidFill>
                  <a:srgbClr val="888888"/>
                </a:solidFill>
                <a:latin typeface="Arial"/>
                <a:ea typeface="Arial"/>
                <a:cs typeface="Arial"/>
                <a:sym typeface="Arial"/>
              </a:defRPr>
            </a:lvl4pPr>
            <a:lvl5pPr marL="0" marR="0" lvl="4" indent="0" algn="r" rtl="0">
              <a:spcBef>
                <a:spcPts val="0"/>
              </a:spcBef>
              <a:buNone/>
              <a:defRPr sz="1400" b="0" i="0" u="none" strike="noStrike" cap="none">
                <a:solidFill>
                  <a:srgbClr val="888888"/>
                </a:solidFill>
                <a:latin typeface="Arial"/>
                <a:ea typeface="Arial"/>
                <a:cs typeface="Arial"/>
                <a:sym typeface="Arial"/>
              </a:defRPr>
            </a:lvl5pPr>
            <a:lvl6pPr marL="0" marR="0" lvl="5" indent="0" algn="r" rtl="0">
              <a:spcBef>
                <a:spcPts val="0"/>
              </a:spcBef>
              <a:buNone/>
              <a:defRPr sz="1400" b="0" i="0" u="none" strike="noStrike" cap="none">
                <a:solidFill>
                  <a:srgbClr val="888888"/>
                </a:solidFill>
                <a:latin typeface="Arial"/>
                <a:ea typeface="Arial"/>
                <a:cs typeface="Arial"/>
                <a:sym typeface="Arial"/>
              </a:defRPr>
            </a:lvl6pPr>
            <a:lvl7pPr marL="0" marR="0" lvl="6" indent="0" algn="r" rtl="0">
              <a:spcBef>
                <a:spcPts val="0"/>
              </a:spcBef>
              <a:buNone/>
              <a:defRPr sz="1400" b="0" i="0" u="none" strike="noStrike" cap="none">
                <a:solidFill>
                  <a:srgbClr val="888888"/>
                </a:solidFill>
                <a:latin typeface="Arial"/>
                <a:ea typeface="Arial"/>
                <a:cs typeface="Arial"/>
                <a:sym typeface="Arial"/>
              </a:defRPr>
            </a:lvl7pPr>
            <a:lvl8pPr marL="0" marR="0" lvl="7" indent="0" algn="r" rtl="0">
              <a:spcBef>
                <a:spcPts val="0"/>
              </a:spcBef>
              <a:buNone/>
              <a:defRPr sz="1400" b="0" i="0" u="none" strike="noStrike" cap="none">
                <a:solidFill>
                  <a:srgbClr val="888888"/>
                </a:solidFill>
                <a:latin typeface="Arial"/>
                <a:ea typeface="Arial"/>
                <a:cs typeface="Arial"/>
                <a:sym typeface="Arial"/>
              </a:defRPr>
            </a:lvl8pPr>
            <a:lvl9pPr marL="0" marR="0" lvl="8" indent="0" algn="r" rtl="0">
              <a:spcBef>
                <a:spcPts val="0"/>
              </a:spcBef>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3" name="Google Shape;93;p1"/>
          <p:cNvSpPr/>
          <p:nvPr/>
        </p:nvSpPr>
        <p:spPr>
          <a:xfrm>
            <a:off x="0" y="0"/>
            <a:ext cx="7453312" cy="6858000"/>
          </a:xfrm>
          <a:custGeom>
            <a:avLst/>
            <a:gdLst/>
            <a:ahLst/>
            <a:cxnLst/>
            <a:rect l="l" t="t" r="r" b="b"/>
            <a:pathLst>
              <a:path w="7433452" h="6858000" extrusionOk="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rgbClr val="B893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4" name="Google Shape;94;p1"/>
          <p:cNvSpPr txBox="1">
            <a:spLocks noGrp="1"/>
          </p:cNvSpPr>
          <p:nvPr>
            <p:ph type="ctrTitle"/>
          </p:nvPr>
        </p:nvSpPr>
        <p:spPr>
          <a:xfrm>
            <a:off x="557784" y="484632"/>
            <a:ext cx="6362129" cy="3566160"/>
          </a:xfrm>
          <a:prstGeom prst="rect">
            <a:avLst/>
          </a:prstGeom>
          <a:noFill/>
          <a:ln>
            <a:noFill/>
          </a:ln>
        </p:spPr>
        <p:txBody>
          <a:bodyPr spcFirstLastPara="1" wrap="square" lIns="109725" tIns="109725" rIns="109725" bIns="91425" anchor="b" anchorCtr="0">
            <a:normAutofit/>
          </a:bodyPr>
          <a:lstStyle/>
          <a:p>
            <a:pPr marL="0" lvl="0" indent="0" algn="l" rtl="0">
              <a:lnSpc>
                <a:spcPct val="90000"/>
              </a:lnSpc>
              <a:spcBef>
                <a:spcPts val="0"/>
              </a:spcBef>
              <a:spcAft>
                <a:spcPts val="0"/>
              </a:spcAft>
              <a:buClr>
                <a:schemeClr val="lt1"/>
              </a:buClr>
              <a:buSzPts val="6700"/>
              <a:buFont typeface="Arial"/>
              <a:buNone/>
            </a:pPr>
            <a:r>
              <a:rPr lang="en-US" sz="6700">
                <a:solidFill>
                  <a:schemeClr val="lt1"/>
                </a:solidFill>
              </a:rPr>
              <a:t>WELCOME TO PRODUCTS</a:t>
            </a:r>
            <a:br>
              <a:rPr lang="en-US" sz="6700">
                <a:solidFill>
                  <a:schemeClr val="lt1"/>
                </a:solidFill>
              </a:rPr>
            </a:br>
            <a:r>
              <a:rPr lang="en-US" sz="6700">
                <a:solidFill>
                  <a:schemeClr val="lt1"/>
                </a:solidFill>
              </a:rPr>
              <a:t>TRAINING</a:t>
            </a:r>
            <a:endParaRPr sz="6700">
              <a:solidFill>
                <a:schemeClr val="lt1"/>
              </a:solidFill>
            </a:endParaRPr>
          </a:p>
        </p:txBody>
      </p:sp>
      <p:pic>
        <p:nvPicPr>
          <p:cNvPr id="95" name="Google Shape;95;p1" descr="ロゴ&#10;&#10;自動的に生成された説明"/>
          <p:cNvPicPr preferRelativeResize="0"/>
          <p:nvPr/>
        </p:nvPicPr>
        <p:blipFill rotWithShape="1">
          <a:blip r:embed="rId3">
            <a:alphaModFix/>
          </a:blip>
          <a:srcRect/>
          <a:stretch/>
        </p:blipFill>
        <p:spPr>
          <a:xfrm>
            <a:off x="8263497" y="420624"/>
            <a:ext cx="3220233" cy="3008376"/>
          </a:xfrm>
          <a:prstGeom prst="rect">
            <a:avLst/>
          </a:prstGeom>
          <a:noFill/>
          <a:ln>
            <a:noFill/>
          </a:ln>
        </p:spPr>
      </p:pic>
      <p:sp>
        <p:nvSpPr>
          <p:cNvPr id="96" name="Google Shape;96;p1"/>
          <p:cNvSpPr/>
          <p:nvPr/>
        </p:nvSpPr>
        <p:spPr>
          <a:xfrm>
            <a:off x="558435" y="42521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7" name="Google Shape;97;p1" descr="テキスト, アイコン&#10;&#10;自動的に生成された説明"/>
          <p:cNvPicPr preferRelativeResize="0"/>
          <p:nvPr/>
        </p:nvPicPr>
        <p:blipFill rotWithShape="1">
          <a:blip r:embed="rId4">
            <a:alphaModFix/>
          </a:blip>
          <a:srcRect/>
          <a:stretch/>
        </p:blipFill>
        <p:spPr>
          <a:xfrm>
            <a:off x="7907654" y="4692827"/>
            <a:ext cx="3931920" cy="7550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4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9084-97AE-7436-807A-9CC80CB19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41AD0-AE7D-C11F-1B0C-62E271BD1E61}"/>
              </a:ext>
            </a:extLst>
          </p:cNvPr>
          <p:cNvSpPr txBox="1">
            <a:spLocks/>
          </p:cNvSpPr>
          <p:nvPr/>
        </p:nvSpPr>
        <p:spPr>
          <a:xfrm>
            <a:off x="838200" y="471006"/>
            <a:ext cx="10515600" cy="662781"/>
          </a:xfrm>
          <a:prstGeom prst="rect">
            <a:avLst/>
          </a:prstGeom>
        </p:spPr>
        <p:txBody>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err="1"/>
              <a:t>Giấy</a:t>
            </a:r>
            <a:r>
              <a:rPr lang="en-US" sz="3600" b="1" dirty="0"/>
              <a:t> </a:t>
            </a:r>
            <a:r>
              <a:rPr lang="en-US" sz="3600" b="1" dirty="0" err="1"/>
              <a:t>tờ</a:t>
            </a:r>
            <a:r>
              <a:rPr lang="en-US" sz="3600" b="1" dirty="0"/>
              <a:t> </a:t>
            </a:r>
            <a:r>
              <a:rPr lang="en-US" sz="3600" b="1" dirty="0" err="1"/>
              <a:t>xuất</a:t>
            </a:r>
            <a:r>
              <a:rPr lang="en-US" sz="3600" b="1" dirty="0"/>
              <a:t> </a:t>
            </a:r>
            <a:r>
              <a:rPr lang="en-US" sz="3600" b="1" dirty="0" err="1"/>
              <a:t>xứ</a:t>
            </a:r>
            <a:r>
              <a:rPr lang="en-US" sz="3600" b="1" dirty="0"/>
              <a:t> - </a:t>
            </a:r>
            <a:r>
              <a:rPr lang="en-US" sz="3600" b="1" dirty="0" err="1"/>
              <a:t>kiểm</a:t>
            </a:r>
            <a:r>
              <a:rPr lang="en-US" sz="3600" b="1" dirty="0"/>
              <a:t> </a:t>
            </a:r>
            <a:r>
              <a:rPr lang="en-US" sz="3600" b="1" dirty="0" err="1"/>
              <a:t>nghiệm</a:t>
            </a:r>
            <a:r>
              <a:rPr lang="en-US" sz="3600" b="1" dirty="0"/>
              <a:t> </a:t>
            </a:r>
            <a:r>
              <a:rPr lang="en-US" sz="3600" b="1" dirty="0" err="1"/>
              <a:t>minh</a:t>
            </a:r>
            <a:r>
              <a:rPr lang="en-US" sz="3600" b="1" dirty="0"/>
              <a:t> </a:t>
            </a:r>
            <a:r>
              <a:rPr lang="en-US" sz="3600" b="1" dirty="0" err="1"/>
              <a:t>bạch</a:t>
            </a:r>
            <a:endParaRPr lang="en-US" sz="3600" b="1" dirty="0"/>
          </a:p>
        </p:txBody>
      </p:sp>
      <p:pic>
        <p:nvPicPr>
          <p:cNvPr id="5" name="Picture 4" descr="A close up of a paper&#10;&#10;AI-generated content may be incorrect.">
            <a:extLst>
              <a:ext uri="{FF2B5EF4-FFF2-40B4-BE49-F238E27FC236}">
                <a16:creationId xmlns:a16="http://schemas.microsoft.com/office/drawing/2014/main" id="{D2F68A6E-524E-2428-7F8D-2267535B833D}"/>
              </a:ext>
            </a:extLst>
          </p:cNvPr>
          <p:cNvPicPr>
            <a:picLocks noChangeAspect="1"/>
          </p:cNvPicPr>
          <p:nvPr/>
        </p:nvPicPr>
        <p:blipFill>
          <a:blip r:embed="rId3"/>
          <a:stretch>
            <a:fillRect/>
          </a:stretch>
        </p:blipFill>
        <p:spPr>
          <a:xfrm>
            <a:off x="6260594" y="1521600"/>
            <a:ext cx="4370832" cy="4370832"/>
          </a:xfrm>
          <a:prstGeom prst="rect">
            <a:avLst/>
          </a:prstGeom>
        </p:spPr>
      </p:pic>
      <p:pic>
        <p:nvPicPr>
          <p:cNvPr id="8" name="Picture 7">
            <a:extLst>
              <a:ext uri="{FF2B5EF4-FFF2-40B4-BE49-F238E27FC236}">
                <a16:creationId xmlns:a16="http://schemas.microsoft.com/office/drawing/2014/main" id="{6442C95D-9EA1-616C-813D-A60EF75578E7}"/>
              </a:ext>
            </a:extLst>
          </p:cNvPr>
          <p:cNvPicPr>
            <a:picLocks noChangeAspect="1"/>
          </p:cNvPicPr>
          <p:nvPr/>
        </p:nvPicPr>
        <p:blipFill>
          <a:blip r:embed="rId4"/>
          <a:stretch>
            <a:fillRect/>
          </a:stretch>
        </p:blipFill>
        <p:spPr>
          <a:xfrm>
            <a:off x="1560576" y="1521600"/>
            <a:ext cx="4370832" cy="4370832"/>
          </a:xfrm>
          <a:prstGeom prst="rect">
            <a:avLst/>
          </a:prstGeom>
        </p:spPr>
      </p:pic>
    </p:spTree>
    <p:extLst>
      <p:ext uri="{BB962C8B-B14F-4D97-AF65-F5344CB8AC3E}">
        <p14:creationId xmlns:p14="http://schemas.microsoft.com/office/powerpoint/2010/main" val="275998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9"/>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84" name="Google Shape;284;p1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 name="Google Shape;285;p19"/>
          <p:cNvSpPr/>
          <p:nvPr/>
        </p:nvSpPr>
        <p:spPr>
          <a:xfrm>
            <a:off x="4629992" y="0"/>
            <a:ext cx="7562008" cy="6858000"/>
          </a:xfrm>
          <a:custGeom>
            <a:avLst/>
            <a:gdLst/>
            <a:ahLst/>
            <a:cxnLst/>
            <a:rect l="l" t="t" r="r" b="b"/>
            <a:pathLst>
              <a:path w="7529613" h="6858000" extrusionOk="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B89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19"/>
          <p:cNvSpPr txBox="1"/>
          <p:nvPr/>
        </p:nvSpPr>
        <p:spPr>
          <a:xfrm>
            <a:off x="5622061" y="762538"/>
            <a:ext cx="5649349" cy="319986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6800">
                <a:solidFill>
                  <a:srgbClr val="FBF9F6"/>
                </a:solidFill>
                <a:latin typeface="Arial"/>
                <a:ea typeface="Arial"/>
                <a:cs typeface="Arial"/>
                <a:sym typeface="Arial"/>
              </a:rPr>
              <a:t>CẢM ƠN MỌI NGƯỜI ĐÃ LẮNG NGHE</a:t>
            </a:r>
            <a:endParaRPr/>
          </a:p>
        </p:txBody>
      </p:sp>
      <p:pic>
        <p:nvPicPr>
          <p:cNvPr id="287" name="Google Shape;287;p19" descr="ロゴ&#10;&#10;自動的に生成された説明"/>
          <p:cNvPicPr preferRelativeResize="0"/>
          <p:nvPr/>
        </p:nvPicPr>
        <p:blipFill rotWithShape="1">
          <a:blip r:embed="rId3">
            <a:alphaModFix/>
          </a:blip>
          <a:srcRect/>
          <a:stretch/>
        </p:blipFill>
        <p:spPr>
          <a:xfrm>
            <a:off x="764988" y="1855337"/>
            <a:ext cx="3368969" cy="3147326"/>
          </a:xfrm>
          <a:prstGeom prst="rect">
            <a:avLst/>
          </a:prstGeom>
          <a:noFill/>
          <a:ln>
            <a:noFill/>
          </a:ln>
        </p:spPr>
      </p:pic>
      <p:sp>
        <p:nvSpPr>
          <p:cNvPr id="288" name="Google Shape;288;p19"/>
          <p:cNvSpPr/>
          <p:nvPr/>
        </p:nvSpPr>
        <p:spPr>
          <a:xfrm>
            <a:off x="5717682" y="4043302"/>
            <a:ext cx="5303520" cy="27432"/>
          </a:xfrm>
          <a:custGeom>
            <a:avLst/>
            <a:gdLst/>
            <a:ahLst/>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cmpd="sng">
            <a:solidFill>
              <a:srgbClr val="FBF9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9" name="Google Shape;289;p19" descr="テキスト, アイコン&#10;&#10;自動的に生成された説明"/>
          <p:cNvPicPr preferRelativeResize="0"/>
          <p:nvPr/>
        </p:nvPicPr>
        <p:blipFill rotWithShape="1">
          <a:blip r:embed="rId4">
            <a:alphaModFix/>
          </a:blip>
          <a:srcRect/>
          <a:stretch/>
        </p:blipFill>
        <p:spPr>
          <a:xfrm>
            <a:off x="1075019" y="5271516"/>
            <a:ext cx="2544589" cy="4886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1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 name="Google Shape;203;p12"/>
          <p:cNvSpPr txBox="1">
            <a:spLocks noGrp="1"/>
          </p:cNvSpPr>
          <p:nvPr>
            <p:ph type="title"/>
          </p:nvPr>
        </p:nvSpPr>
        <p:spPr>
          <a:xfrm>
            <a:off x="5297762" y="329184"/>
            <a:ext cx="6891190" cy="1783080"/>
          </a:xfrm>
          <a:prstGeom prst="rect">
            <a:avLst/>
          </a:prstGeom>
          <a:noFill/>
          <a:ln>
            <a:noFill/>
          </a:ln>
        </p:spPr>
        <p:txBody>
          <a:bodyPr spcFirstLastPara="1" wrap="square" lIns="109725" tIns="109725" rIns="109725" bIns="91425" anchor="b" anchorCtr="0">
            <a:noAutofit/>
          </a:bodyPr>
          <a:lstStyle/>
          <a:p>
            <a:pPr marL="0" lvl="0" indent="0" algn="l" rtl="0">
              <a:lnSpc>
                <a:spcPct val="100000"/>
              </a:lnSpc>
              <a:spcBef>
                <a:spcPts val="0"/>
              </a:spcBef>
              <a:spcAft>
                <a:spcPts val="0"/>
              </a:spcAft>
              <a:buClr>
                <a:schemeClr val="dk1"/>
              </a:buClr>
              <a:buSzPts val="4000"/>
              <a:buFont typeface="Times"/>
              <a:buNone/>
            </a:pPr>
            <a:r>
              <a:rPr lang="en-US" sz="4000">
                <a:latin typeface="Times"/>
                <a:ea typeface="Times"/>
                <a:cs typeface="Times"/>
                <a:sym typeface="Times"/>
              </a:rPr>
              <a:t>SẢN PHẨM HỖ TRỢ TĂNG CHIỀU CAO TRẺ EM </a:t>
            </a:r>
            <a:endParaRPr sz="4000">
              <a:latin typeface="Times"/>
              <a:ea typeface="Times"/>
              <a:cs typeface="Times"/>
              <a:sym typeface="Times"/>
            </a:endParaRPr>
          </a:p>
        </p:txBody>
      </p:sp>
      <p:sp>
        <p:nvSpPr>
          <p:cNvPr id="204" name="Google Shape;204;p12"/>
          <p:cNvSpPr/>
          <p:nvPr/>
        </p:nvSpPr>
        <p:spPr>
          <a:xfrm>
            <a:off x="5412862" y="2395728"/>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64E6FF"/>
          </a:solidFill>
          <a:ln w="38100" cap="rnd" cmpd="sng">
            <a:solidFill>
              <a:srgbClr val="64E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5" name="Google Shape;205;p12" descr="プラスチックの容器&#10;&#10;自動的に生成された説明"/>
          <p:cNvPicPr preferRelativeResize="0"/>
          <p:nvPr/>
        </p:nvPicPr>
        <p:blipFill rotWithShape="1">
          <a:blip r:embed="rId3">
            <a:alphaModFix/>
          </a:blip>
          <a:srcRect l="17462" r="37207" b="-1"/>
          <a:stretch/>
        </p:blipFill>
        <p:spPr>
          <a:xfrm rot="172625">
            <a:off x="13498" y="318842"/>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206" name="Google Shape;206;p12"/>
          <p:cNvSpPr/>
          <p:nvPr/>
        </p:nvSpPr>
        <p:spPr>
          <a:xfrm>
            <a:off x="5609322" y="2586113"/>
            <a:ext cx="3855600" cy="586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a:ea typeface="Times"/>
              <a:cs typeface="Times"/>
              <a:sym typeface="Times"/>
            </a:endParaRPr>
          </a:p>
        </p:txBody>
      </p:sp>
      <p:sp>
        <p:nvSpPr>
          <p:cNvPr id="207" name="Google Shape;207;p12"/>
          <p:cNvSpPr/>
          <p:nvPr/>
        </p:nvSpPr>
        <p:spPr>
          <a:xfrm>
            <a:off x="7018530" y="2727866"/>
            <a:ext cx="9925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α-GPC</a:t>
            </a:r>
            <a:endParaRPr/>
          </a:p>
        </p:txBody>
      </p:sp>
      <p:sp>
        <p:nvSpPr>
          <p:cNvPr id="208" name="Google Shape;208;p12"/>
          <p:cNvSpPr/>
          <p:nvPr/>
        </p:nvSpPr>
        <p:spPr>
          <a:xfrm>
            <a:off x="5570022" y="3335958"/>
            <a:ext cx="3934326" cy="541421"/>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imes"/>
                <a:ea typeface="Times"/>
                <a:cs typeface="Times"/>
                <a:sym typeface="Times"/>
              </a:rPr>
              <a:t>BCAA</a:t>
            </a:r>
            <a:endParaRPr sz="1800">
              <a:solidFill>
                <a:schemeClr val="lt1"/>
              </a:solidFill>
              <a:latin typeface="Times"/>
              <a:ea typeface="Times"/>
              <a:cs typeface="Times"/>
              <a:sym typeface="Times"/>
            </a:endParaRPr>
          </a:p>
        </p:txBody>
      </p:sp>
      <p:sp>
        <p:nvSpPr>
          <p:cNvPr id="209" name="Google Shape;209;p12"/>
          <p:cNvSpPr/>
          <p:nvPr/>
        </p:nvSpPr>
        <p:spPr>
          <a:xfrm>
            <a:off x="5596767" y="3968716"/>
            <a:ext cx="3934326" cy="541421"/>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imes"/>
                <a:ea typeface="Times"/>
                <a:cs typeface="Times"/>
                <a:sym typeface="Times"/>
              </a:rPr>
              <a:t>Dầu cá tinh khiết chứa DHA</a:t>
            </a:r>
            <a:endParaRPr sz="1800">
              <a:solidFill>
                <a:schemeClr val="lt1"/>
              </a:solidFill>
              <a:latin typeface="Times"/>
              <a:ea typeface="Times"/>
              <a:cs typeface="Times"/>
              <a:sym typeface="Times"/>
            </a:endParaRPr>
          </a:p>
        </p:txBody>
      </p:sp>
      <p:sp>
        <p:nvSpPr>
          <p:cNvPr id="210" name="Google Shape;210;p12"/>
          <p:cNvSpPr/>
          <p:nvPr/>
        </p:nvSpPr>
        <p:spPr>
          <a:xfrm>
            <a:off x="5608798" y="4642161"/>
            <a:ext cx="3934326" cy="541421"/>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imes"/>
                <a:ea typeface="Times"/>
                <a:cs typeface="Times"/>
                <a:sym typeface="Times"/>
              </a:rPr>
              <a:t>Chất nền xương ( khoáng chất chứa collagen)</a:t>
            </a:r>
            <a:endParaRPr sz="1800">
              <a:solidFill>
                <a:schemeClr val="lt1"/>
              </a:solidFill>
              <a:latin typeface="Times"/>
              <a:ea typeface="Times"/>
              <a:cs typeface="Times"/>
              <a:sym typeface="Times"/>
            </a:endParaRPr>
          </a:p>
        </p:txBody>
      </p:sp>
      <p:sp>
        <p:nvSpPr>
          <p:cNvPr id="211" name="Google Shape;211;p12"/>
          <p:cNvSpPr/>
          <p:nvPr/>
        </p:nvSpPr>
        <p:spPr>
          <a:xfrm>
            <a:off x="5608798" y="5333428"/>
            <a:ext cx="3934326" cy="541421"/>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Times"/>
                <a:ea typeface="Times"/>
                <a:cs typeface="Times"/>
                <a:sym typeface="Times"/>
              </a:rPr>
              <a:t>            Casein phosphopeptide</a:t>
            </a:r>
            <a:endParaRPr sz="1800">
              <a:solidFill>
                <a:schemeClr val="lt1"/>
              </a:solidFill>
              <a:latin typeface="Times"/>
              <a:ea typeface="Times"/>
              <a:cs typeface="Times"/>
              <a:sym typeface="Times"/>
            </a:endParaRPr>
          </a:p>
        </p:txBody>
      </p:sp>
      <p:sp>
        <p:nvSpPr>
          <p:cNvPr id="212" name="Google Shape;212;p12"/>
          <p:cNvSpPr/>
          <p:nvPr/>
        </p:nvSpPr>
        <p:spPr>
          <a:xfrm>
            <a:off x="5608798" y="6073670"/>
            <a:ext cx="3934326" cy="541421"/>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imes"/>
                <a:ea typeface="Times"/>
                <a:cs typeface="Times"/>
                <a:sym typeface="Times"/>
              </a:rPr>
              <a:t>Bột tảo xoắn và các Axit amin cần thiết</a:t>
            </a:r>
            <a:endParaRPr sz="1800">
              <a:solidFill>
                <a:schemeClr val="lt1"/>
              </a:solidFill>
              <a:latin typeface="Times"/>
              <a:ea typeface="Times"/>
              <a:cs typeface="Times"/>
              <a:sym typeface="Times"/>
            </a:endParaRPr>
          </a:p>
        </p:txBody>
      </p:sp>
      <p:pic>
        <p:nvPicPr>
          <p:cNvPr id="213" name="Google Shape;213;p12" descr="ロゴ&#10;&#10;自動的に生成された説明"/>
          <p:cNvPicPr preferRelativeResize="0"/>
          <p:nvPr/>
        </p:nvPicPr>
        <p:blipFill rotWithShape="1">
          <a:blip r:embed="rId4">
            <a:alphaModFix/>
          </a:blip>
          <a:srcRect/>
          <a:stretch/>
        </p:blipFill>
        <p:spPr>
          <a:xfrm>
            <a:off x="9511040" y="242909"/>
            <a:ext cx="476690" cy="445329"/>
          </a:xfrm>
          <a:prstGeom prst="rect">
            <a:avLst/>
          </a:prstGeom>
          <a:noFill/>
          <a:ln>
            <a:noFill/>
          </a:ln>
        </p:spPr>
      </p:pic>
      <p:pic>
        <p:nvPicPr>
          <p:cNvPr id="214" name="Google Shape;214;p12" descr="テキスト, アイコン&#10;&#10;自動的に生成された説明"/>
          <p:cNvPicPr preferRelativeResize="0"/>
          <p:nvPr/>
        </p:nvPicPr>
        <p:blipFill rotWithShape="1">
          <a:blip r:embed="rId5">
            <a:alphaModFix/>
          </a:blip>
          <a:srcRect/>
          <a:stretch/>
        </p:blipFill>
        <p:spPr>
          <a:xfrm>
            <a:off x="10048623" y="329184"/>
            <a:ext cx="1319457" cy="253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0"/>
                                        </p:tgtEl>
                                        <p:attrNameLst>
                                          <p:attrName>style.visibility</p:attrName>
                                        </p:attrNameLst>
                                      </p:cBhvr>
                                      <p:to>
                                        <p:strVal val="visible"/>
                                      </p:to>
                                    </p:set>
                                    <p:animEffect transition="in" filter="fade">
                                      <p:cBhvr>
                                        <p:cTn id="16" dur="500"/>
                                        <p:tgtEl>
                                          <p:spTgt spid="210"/>
                                        </p:tgtEl>
                                      </p:cBhvr>
                                    </p:animEffect>
                                  </p:childTnLst>
                                </p:cTn>
                              </p:par>
                              <p:par>
                                <p:cTn id="17" presetID="10" presetClass="entr" presetSubtype="0"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animEffect transition="in" filter="fade">
                                      <p:cBhvr>
                                        <p:cTn id="19" dur="500"/>
                                        <p:tgtEl>
                                          <p:spTgt spid="211"/>
                                        </p:tgtEl>
                                      </p:cBhvr>
                                    </p:animEffect>
                                  </p:childTnLst>
                                </p:cTn>
                              </p:par>
                              <p:par>
                                <p:cTn id="20" presetID="10" presetClass="entr" presetSubtype="0" fill="hold" nodeType="withEffect">
                                  <p:stCondLst>
                                    <p:cond delay="0"/>
                                  </p:stCondLst>
                                  <p:childTnLst>
                                    <p:set>
                                      <p:cBhvr>
                                        <p:cTn id="21" dur="1" fill="hold">
                                          <p:stCondLst>
                                            <p:cond delay="0"/>
                                          </p:stCondLst>
                                        </p:cTn>
                                        <p:tgtEl>
                                          <p:spTgt spid="212"/>
                                        </p:tgtEl>
                                        <p:attrNameLst>
                                          <p:attrName>style.visibility</p:attrName>
                                        </p:attrNameLst>
                                      </p:cBhvr>
                                      <p:to>
                                        <p:strVal val="visible"/>
                                      </p:to>
                                    </p:set>
                                    <p:animEffect transition="in" filter="fade">
                                      <p:cBhvr>
                                        <p:cTn id="22"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 name="Google Shape;220;p13"/>
          <p:cNvSpPr/>
          <p:nvPr/>
        </p:nvSpPr>
        <p:spPr>
          <a:xfrm>
            <a:off x="0" y="0"/>
            <a:ext cx="12192000" cy="2347414"/>
          </a:xfrm>
          <a:custGeom>
            <a:avLst/>
            <a:gdLst/>
            <a:ahLst/>
            <a:cxnLst/>
            <a:rect l="l" t="t" r="r" b="b"/>
            <a:pathLst>
              <a:path w="12192000" h="2347414" extrusionOk="0">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13"/>
          <p:cNvSpPr txBox="1">
            <a:spLocks noGrp="1"/>
          </p:cNvSpPr>
          <p:nvPr>
            <p:ph type="title"/>
          </p:nvPr>
        </p:nvSpPr>
        <p:spPr>
          <a:xfrm>
            <a:off x="838200" y="401221"/>
            <a:ext cx="10515600" cy="1348065"/>
          </a:xfrm>
          <a:prstGeom prst="rect">
            <a:avLst/>
          </a:prstGeom>
          <a:noFill/>
          <a:ln>
            <a:noFill/>
          </a:ln>
        </p:spPr>
        <p:txBody>
          <a:bodyPr spcFirstLastPara="1" wrap="square" lIns="109725" tIns="109725" rIns="109725" bIns="91425" anchor="ctr" anchorCtr="0">
            <a:normAutofit/>
          </a:bodyPr>
          <a:lstStyle/>
          <a:p>
            <a:pPr marL="0" lvl="0" indent="0" algn="l" rtl="0">
              <a:lnSpc>
                <a:spcPct val="100000"/>
              </a:lnSpc>
              <a:spcBef>
                <a:spcPts val="0"/>
              </a:spcBef>
              <a:spcAft>
                <a:spcPts val="0"/>
              </a:spcAft>
              <a:buClr>
                <a:schemeClr val="lt1"/>
              </a:buClr>
              <a:buSzPts val="6800"/>
              <a:buFont typeface="Arial"/>
              <a:buNone/>
            </a:pPr>
            <a:r>
              <a:rPr lang="en-US" sz="6800">
                <a:solidFill>
                  <a:schemeClr val="lt1"/>
                </a:solidFill>
              </a:rPr>
              <a:t>Alpha-GPC</a:t>
            </a:r>
            <a:endParaRPr sz="6800">
              <a:solidFill>
                <a:schemeClr val="lt1"/>
              </a:solidFill>
            </a:endParaRPr>
          </a:p>
        </p:txBody>
      </p:sp>
      <p:sp>
        <p:nvSpPr>
          <p:cNvPr id="222" name="Google Shape;222;p13"/>
          <p:cNvSpPr txBox="1">
            <a:spLocks noGrp="1"/>
          </p:cNvSpPr>
          <p:nvPr>
            <p:ph type="body" idx="1"/>
          </p:nvPr>
        </p:nvSpPr>
        <p:spPr>
          <a:xfrm>
            <a:off x="838200" y="2586789"/>
            <a:ext cx="10515600" cy="3590174"/>
          </a:xfrm>
          <a:prstGeom prst="rect">
            <a:avLst/>
          </a:prstGeom>
          <a:noFill/>
          <a:ln>
            <a:noFill/>
          </a:ln>
        </p:spPr>
        <p:txBody>
          <a:bodyPr spcFirstLastPara="1" wrap="square" lIns="109725" tIns="109725" rIns="109725" bIns="91425" anchor="t" anchorCtr="0">
            <a:normAutofit fontScale="77500" lnSpcReduction="20000"/>
          </a:bodyPr>
          <a:lstStyle/>
          <a:p>
            <a:pPr marL="228600" lvl="0" indent="-228600" algn="l" rtl="0">
              <a:lnSpc>
                <a:spcPct val="105000"/>
              </a:lnSpc>
              <a:spcBef>
                <a:spcPts val="0"/>
              </a:spcBef>
              <a:spcAft>
                <a:spcPts val="0"/>
              </a:spcAft>
              <a:buClr>
                <a:schemeClr val="dk1"/>
              </a:buClr>
              <a:buSzPct val="100000"/>
              <a:buChar char="•"/>
            </a:pPr>
            <a:r>
              <a:rPr lang="en-US">
                <a:latin typeface="Times"/>
                <a:ea typeface="Times"/>
                <a:cs typeface="Times"/>
                <a:sym typeface="Times"/>
              </a:rPr>
              <a:t>α-GPC là một thành phần có trong sữa mẹ và là một thành phần dinh dưỡng được gọi là glycerophosphocholine và glycerylphosphocholine, đóng một vai trò trung tâm trong các hoạt động sống trong cơ thể và cũng tham gia vào các chuyển hóa khác nhau.</a:t>
            </a:r>
            <a:endParaRPr/>
          </a:p>
          <a:p>
            <a:pPr marL="228600" lvl="0" indent="-228600" algn="l" rtl="0">
              <a:lnSpc>
                <a:spcPct val="105000"/>
              </a:lnSpc>
              <a:spcBef>
                <a:spcPts val="1000"/>
              </a:spcBef>
              <a:spcAft>
                <a:spcPts val="0"/>
              </a:spcAft>
              <a:buClr>
                <a:schemeClr val="dk1"/>
              </a:buClr>
              <a:buSzPct val="100000"/>
              <a:buChar char="•"/>
            </a:pPr>
            <a:r>
              <a:rPr lang="en-US">
                <a:latin typeface="Times"/>
                <a:ea typeface="Times"/>
                <a:cs typeface="Times"/>
                <a:sym typeface="Times"/>
              </a:rPr>
              <a:t>Năm 2009 được Bộ Y tế, lao động và phúc lợi Nhật Bản chấp thuận chính thức sử dụng trong sản xuất thực phẩm chức năng. </a:t>
            </a:r>
            <a:endParaRPr/>
          </a:p>
          <a:p>
            <a:pPr marL="228600" lvl="0" indent="-228600" algn="l" rtl="0">
              <a:lnSpc>
                <a:spcPct val="105000"/>
              </a:lnSpc>
              <a:spcBef>
                <a:spcPts val="1000"/>
              </a:spcBef>
              <a:spcAft>
                <a:spcPts val="0"/>
              </a:spcAft>
              <a:buClr>
                <a:schemeClr val="dk1"/>
              </a:buClr>
              <a:buSzPct val="100000"/>
              <a:buChar char="•"/>
            </a:pPr>
            <a:r>
              <a:rPr lang="en-US">
                <a:latin typeface="Times"/>
                <a:ea typeface="Times"/>
                <a:cs typeface="Times"/>
                <a:sym typeface="Times"/>
              </a:rPr>
              <a:t>Sự thiếu hụt α-GPC được cho là nguyên nhân gây ra tình trạng thể chất kém, giảm hoạt động và giảm chức năng não.</a:t>
            </a:r>
            <a:endParaRPr/>
          </a:p>
          <a:p>
            <a:pPr marL="228600" lvl="0" indent="-228600" algn="l" rtl="0">
              <a:lnSpc>
                <a:spcPct val="105000"/>
              </a:lnSpc>
              <a:spcBef>
                <a:spcPts val="1000"/>
              </a:spcBef>
              <a:spcAft>
                <a:spcPts val="0"/>
              </a:spcAft>
              <a:buClr>
                <a:schemeClr val="dk1"/>
              </a:buClr>
              <a:buSzPct val="100000"/>
              <a:buChar char="•"/>
            </a:pPr>
            <a:r>
              <a:rPr lang="en-US">
                <a:latin typeface="Times"/>
                <a:ea typeface="Times"/>
                <a:cs typeface="Times"/>
                <a:sym typeface="Times"/>
              </a:rPr>
              <a:t>α-GPC có tác dụng thúc đẩy quá trình bài tiết hormone tăng trưởng của cơ thể và là thành phần rất quan trọng đối với trẻ sơ sinh. </a:t>
            </a:r>
            <a:endParaRPr>
              <a:latin typeface="Times"/>
              <a:ea typeface="Times"/>
              <a:cs typeface="Times"/>
              <a:sym typeface="Times"/>
            </a:endParaRPr>
          </a:p>
        </p:txBody>
      </p:sp>
      <p:pic>
        <p:nvPicPr>
          <p:cNvPr id="223" name="Google Shape;223;p13" descr="ロゴ&#10;&#10;自動的に生成された説明"/>
          <p:cNvPicPr preferRelativeResize="0"/>
          <p:nvPr/>
        </p:nvPicPr>
        <p:blipFill rotWithShape="1">
          <a:blip r:embed="rId3">
            <a:alphaModFix/>
          </a:blip>
          <a:srcRect/>
          <a:stretch/>
        </p:blipFill>
        <p:spPr>
          <a:xfrm>
            <a:off x="9511040" y="242909"/>
            <a:ext cx="476690" cy="445329"/>
          </a:xfrm>
          <a:prstGeom prst="rect">
            <a:avLst/>
          </a:prstGeom>
          <a:noFill/>
          <a:ln>
            <a:noFill/>
          </a:ln>
        </p:spPr>
      </p:pic>
      <p:pic>
        <p:nvPicPr>
          <p:cNvPr id="224" name="Google Shape;224;p13" descr="テキスト, アイコン&#10;&#10;自動的に生成された説明"/>
          <p:cNvPicPr preferRelativeResize="0"/>
          <p:nvPr/>
        </p:nvPicPr>
        <p:blipFill rotWithShape="1">
          <a:blip r:embed="rId4">
            <a:alphaModFix/>
          </a:blip>
          <a:srcRect/>
          <a:stretch/>
        </p:blipFill>
        <p:spPr>
          <a:xfrm>
            <a:off x="10048623" y="329184"/>
            <a:ext cx="1319457" cy="253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p:tgtEl>
                                          <p:spTgt spid="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 calcmode="lin" valueType="num">
                                      <p:cBhvr additive="base">
                                        <p:cTn id="12" dur="500"/>
                                        <p:tgtEl>
                                          <p:spTgt spid="2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 calcmode="lin" valueType="num">
                                      <p:cBhvr additive="base">
                                        <p:cTn id="17" dur="500"/>
                                        <p:tgtEl>
                                          <p:spTgt spid="2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2">
                                            <p:txEl>
                                              <p:pRg st="3" end="3"/>
                                            </p:txEl>
                                          </p:spTgt>
                                        </p:tgtEl>
                                        <p:attrNameLst>
                                          <p:attrName>style.visibility</p:attrName>
                                        </p:attrNameLst>
                                      </p:cBhvr>
                                      <p:to>
                                        <p:strVal val="visible"/>
                                      </p:to>
                                    </p:set>
                                    <p:anim calcmode="lin" valueType="num">
                                      <p:cBhvr additive="base">
                                        <p:cTn id="22" dur="500"/>
                                        <p:tgtEl>
                                          <p:spTgt spid="2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1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14"/>
          <p:cNvSpPr/>
          <p:nvPr/>
        </p:nvSpPr>
        <p:spPr>
          <a:xfrm rot="8888549">
            <a:off x="-1059473" y="-1108988"/>
            <a:ext cx="7179830" cy="5226565"/>
          </a:xfrm>
          <a:custGeom>
            <a:avLst/>
            <a:gdLst/>
            <a:ahLst/>
            <a:cxnLst/>
            <a:rect l="l" t="t" r="r" b="b"/>
            <a:pathLst>
              <a:path w="7179830" h="5226565" extrusionOk="0">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14"/>
          <p:cNvSpPr txBox="1">
            <a:spLocks noGrp="1"/>
          </p:cNvSpPr>
          <p:nvPr>
            <p:ph type="title"/>
          </p:nvPr>
        </p:nvSpPr>
        <p:spPr>
          <a:xfrm>
            <a:off x="841246" y="673770"/>
            <a:ext cx="3644489" cy="2414488"/>
          </a:xfrm>
          <a:prstGeom prst="rect">
            <a:avLst/>
          </a:prstGeom>
          <a:noFill/>
          <a:ln>
            <a:noFill/>
          </a:ln>
        </p:spPr>
        <p:txBody>
          <a:bodyPr spcFirstLastPara="1" wrap="square" lIns="109725" tIns="109725" rIns="109725" bIns="91425" anchor="t" anchorCtr="0">
            <a:noAutofit/>
          </a:bodyPr>
          <a:lstStyle/>
          <a:p>
            <a:pPr marL="0" lvl="0" indent="0" algn="l" rtl="0">
              <a:lnSpc>
                <a:spcPct val="100000"/>
              </a:lnSpc>
              <a:spcBef>
                <a:spcPts val="0"/>
              </a:spcBef>
              <a:spcAft>
                <a:spcPts val="0"/>
              </a:spcAft>
              <a:buClr>
                <a:schemeClr val="lt1"/>
              </a:buClr>
              <a:buSzPts val="4000"/>
              <a:buFont typeface="Times"/>
              <a:buNone/>
            </a:pPr>
            <a:r>
              <a:rPr lang="en-US" sz="4000">
                <a:solidFill>
                  <a:schemeClr val="lt1"/>
                </a:solidFill>
                <a:latin typeface="Times"/>
                <a:ea typeface="Times"/>
                <a:cs typeface="Times"/>
                <a:sym typeface="Times"/>
              </a:rPr>
              <a:t>Thúc đẩy quá trình tiết hormone tăng trưởng</a:t>
            </a:r>
            <a:endParaRPr sz="4000">
              <a:solidFill>
                <a:schemeClr val="lt1"/>
              </a:solidFill>
              <a:latin typeface="Times"/>
              <a:ea typeface="Times"/>
              <a:cs typeface="Times"/>
              <a:sym typeface="Times"/>
            </a:endParaRPr>
          </a:p>
        </p:txBody>
      </p:sp>
      <p:sp>
        <p:nvSpPr>
          <p:cNvPr id="232" name="Google Shape;232;p14"/>
          <p:cNvSpPr/>
          <p:nvPr/>
        </p:nvSpPr>
        <p:spPr>
          <a:xfrm>
            <a:off x="5799221" y="1028343"/>
            <a:ext cx="6232358"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a:ea typeface="Times"/>
                <a:cs typeface="Times"/>
                <a:sym typeface="Times"/>
              </a:rPr>
              <a:t>α-GPC có tác dụng thúc đẩy quá trình tiết hormone tăng trưởng.</a:t>
            </a:r>
            <a:endParaRPr/>
          </a:p>
          <a:p>
            <a:pPr marL="0" marR="0" lvl="0" indent="0" algn="l" rtl="0">
              <a:spcBef>
                <a:spcPts val="0"/>
              </a:spcBef>
              <a:spcAft>
                <a:spcPts val="0"/>
              </a:spcAft>
              <a:buNone/>
            </a:pPr>
            <a:r>
              <a:rPr lang="en-US" sz="2000">
                <a:solidFill>
                  <a:schemeClr val="dk1"/>
                </a:solidFill>
                <a:latin typeface="Times"/>
                <a:ea typeface="Times"/>
                <a:cs typeface="Times"/>
                <a:sym typeface="Times"/>
              </a:rPr>
              <a:t>Hormone tăng trưởng là yếu tố chủ yếu làm tăng chiều cao cho trẻ từ sơ sinh cho đến cuối tuổi dậy thì, sau đó nó có chức năng tái tạo và duy trì các cơ quan và mô khác nhau trên toàn cơ thể. </a:t>
            </a:r>
            <a:endParaRPr sz="2000">
              <a:solidFill>
                <a:schemeClr val="dk1"/>
              </a:solidFill>
              <a:latin typeface="Times"/>
              <a:ea typeface="Times"/>
              <a:cs typeface="Times"/>
              <a:sym typeface="Times"/>
            </a:endParaRPr>
          </a:p>
          <a:p>
            <a:pPr marL="0" marR="0" lvl="0" indent="0" algn="l" rtl="0">
              <a:spcBef>
                <a:spcPts val="0"/>
              </a:spcBef>
              <a:spcAft>
                <a:spcPts val="0"/>
              </a:spcAft>
              <a:buNone/>
            </a:pPr>
            <a:r>
              <a:rPr lang="en-US" sz="2000">
                <a:solidFill>
                  <a:schemeClr val="dk1"/>
                </a:solidFill>
                <a:latin typeface="Times"/>
                <a:ea typeface="Times"/>
                <a:cs typeface="Times"/>
                <a:sym typeface="Times"/>
              </a:rPr>
              <a:t>Nó được tiết ra từ một cơ quan gọi là tuyến yên theo tín hiệu từ vùng dưới đồi của não, và được đưa đến khắp cơ thể qua máu. Lượng hormone do tuyến yên tiết ra đạt đỉnh điểm ở tuổi dậy thì và sau đó giảm nhanh chóng, Khi lượng hormone tăng trưởng giảm dần theo tuổi tác, bên ngoài da trở nên mỏng hơn, các vết sạm và nếp nhăn tăng lên, thể chất yếu đi, năng lượng tinh thần và nhận thức suy giảm, nên gọi là lão hóa sẽ xảy ra.</a:t>
            </a:r>
            <a:endParaRPr/>
          </a:p>
          <a:p>
            <a:pPr marL="0" marR="0" lvl="0" indent="0" algn="l" rtl="0">
              <a:spcBef>
                <a:spcPts val="0"/>
              </a:spcBef>
              <a:spcAft>
                <a:spcPts val="0"/>
              </a:spcAft>
              <a:buNone/>
            </a:pPr>
            <a:r>
              <a:rPr lang="en-US" sz="2000">
                <a:solidFill>
                  <a:schemeClr val="dk1"/>
                </a:solidFill>
                <a:latin typeface="Times"/>
                <a:ea typeface="Times"/>
                <a:cs typeface="Times"/>
                <a:sym typeface="Times"/>
              </a:rPr>
              <a:t>α-GPC đã được chứng minh về mặt y học để thúc đẩy quá trình tiết hormone tăng trưởng ở thanh thiếu niên.</a:t>
            </a:r>
            <a:endParaRPr sz="2000">
              <a:solidFill>
                <a:schemeClr val="dk1"/>
              </a:solidFill>
              <a:latin typeface="Times"/>
              <a:ea typeface="Times"/>
              <a:cs typeface="Times"/>
              <a:sym typeface="Times"/>
            </a:endParaRPr>
          </a:p>
        </p:txBody>
      </p:sp>
      <p:pic>
        <p:nvPicPr>
          <p:cNvPr id="233" name="Google Shape;233;p14" descr="ロゴ&#10;&#10;自動的に生成された説明"/>
          <p:cNvPicPr preferRelativeResize="0"/>
          <p:nvPr/>
        </p:nvPicPr>
        <p:blipFill rotWithShape="1">
          <a:blip r:embed="rId3">
            <a:alphaModFix/>
          </a:blip>
          <a:srcRect/>
          <a:stretch/>
        </p:blipFill>
        <p:spPr>
          <a:xfrm>
            <a:off x="9463649" y="215444"/>
            <a:ext cx="476690" cy="445329"/>
          </a:xfrm>
          <a:prstGeom prst="rect">
            <a:avLst/>
          </a:prstGeom>
          <a:noFill/>
          <a:ln>
            <a:noFill/>
          </a:ln>
        </p:spPr>
      </p:pic>
      <p:pic>
        <p:nvPicPr>
          <p:cNvPr id="234" name="Google Shape;234;p14" descr="テキスト, アイコン&#10;&#10;自動的に生成された説明"/>
          <p:cNvPicPr preferRelativeResize="0"/>
          <p:nvPr/>
        </p:nvPicPr>
        <p:blipFill rotWithShape="1">
          <a:blip r:embed="rId4">
            <a:alphaModFix/>
          </a:blip>
          <a:srcRect/>
          <a:stretch/>
        </p:blipFill>
        <p:spPr>
          <a:xfrm>
            <a:off x="10048623" y="329184"/>
            <a:ext cx="1319457" cy="253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animEffect transition="in" filter="fade">
                                      <p:cBhvr>
                                        <p:cTn id="7" dur="500"/>
                                        <p:tgtEl>
                                          <p:spTgt spid="2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xEl>
                                              <p:pRg st="1" end="1"/>
                                            </p:txEl>
                                          </p:spTgt>
                                        </p:tgtEl>
                                        <p:attrNameLst>
                                          <p:attrName>style.visibility</p:attrName>
                                        </p:attrNameLst>
                                      </p:cBhvr>
                                      <p:to>
                                        <p:strVal val="visible"/>
                                      </p:to>
                                    </p:set>
                                    <p:animEffect transition="in" filter="fade">
                                      <p:cBhvr>
                                        <p:cTn id="12" dur="500"/>
                                        <p:tgtEl>
                                          <p:spTgt spid="2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
                                            <p:txEl>
                                              <p:pRg st="2" end="2"/>
                                            </p:txEl>
                                          </p:spTgt>
                                        </p:tgtEl>
                                        <p:attrNameLst>
                                          <p:attrName>style.visibility</p:attrName>
                                        </p:attrNameLst>
                                      </p:cBhvr>
                                      <p:to>
                                        <p:strVal val="visible"/>
                                      </p:to>
                                    </p:set>
                                    <p:animEffect transition="in" filter="fade">
                                      <p:cBhvr>
                                        <p:cTn id="17" dur="500"/>
                                        <p:tgtEl>
                                          <p:spTgt spid="2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
                                            <p:txEl>
                                              <p:pRg st="3" end="3"/>
                                            </p:txEl>
                                          </p:spTgt>
                                        </p:tgtEl>
                                        <p:attrNameLst>
                                          <p:attrName>style.visibility</p:attrName>
                                        </p:attrNameLst>
                                      </p:cBhvr>
                                      <p:to>
                                        <p:strVal val="visible"/>
                                      </p:to>
                                    </p:set>
                                    <p:animEffect transition="in" filter="fade">
                                      <p:cBhvr>
                                        <p:cTn id="22" dur="500"/>
                                        <p:tgtEl>
                                          <p:spTgt spid="2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1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15"/>
          <p:cNvSpPr/>
          <p:nvPr/>
        </p:nvSpPr>
        <p:spPr>
          <a:xfrm>
            <a:off x="0" y="0"/>
            <a:ext cx="12192000" cy="2347414"/>
          </a:xfrm>
          <a:custGeom>
            <a:avLst/>
            <a:gdLst/>
            <a:ahLst/>
            <a:cxnLst/>
            <a:rect l="l" t="t" r="r" b="b"/>
            <a:pathLst>
              <a:path w="12192000" h="2347414" extrusionOk="0">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 name="Google Shape;241;p15"/>
          <p:cNvSpPr txBox="1">
            <a:spLocks noGrp="1"/>
          </p:cNvSpPr>
          <p:nvPr>
            <p:ph type="title"/>
          </p:nvPr>
        </p:nvSpPr>
        <p:spPr>
          <a:xfrm>
            <a:off x="838200" y="401221"/>
            <a:ext cx="10515600" cy="1348065"/>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lt1"/>
              </a:buClr>
              <a:buSzPts val="4000"/>
              <a:buFont typeface="Times"/>
              <a:buNone/>
            </a:pPr>
            <a:r>
              <a:rPr lang="en-US" sz="4000">
                <a:solidFill>
                  <a:schemeClr val="lt1"/>
                </a:solidFill>
                <a:latin typeface="Times"/>
                <a:ea typeface="Times"/>
                <a:cs typeface="Times"/>
                <a:sym typeface="Times"/>
              </a:rPr>
              <a:t>Tác dụng cải thiện trí nhớ và khả năng học tập</a:t>
            </a:r>
            <a:br>
              <a:rPr lang="en-US" sz="4000">
                <a:solidFill>
                  <a:schemeClr val="lt1"/>
                </a:solidFill>
                <a:latin typeface="Times"/>
                <a:ea typeface="Times"/>
                <a:cs typeface="Times"/>
                <a:sym typeface="Times"/>
              </a:rPr>
            </a:br>
            <a:endParaRPr sz="4000">
              <a:solidFill>
                <a:schemeClr val="lt1"/>
              </a:solidFill>
            </a:endParaRPr>
          </a:p>
        </p:txBody>
      </p:sp>
      <p:sp>
        <p:nvSpPr>
          <p:cNvPr id="242" name="Google Shape;242;p15"/>
          <p:cNvSpPr/>
          <p:nvPr/>
        </p:nvSpPr>
        <p:spPr>
          <a:xfrm>
            <a:off x="719137" y="2523262"/>
            <a:ext cx="10796588"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a:ea typeface="Times"/>
                <a:cs typeface="Times"/>
                <a:sym typeface="Times"/>
              </a:rPr>
              <a:t>Vì α-GPC là tiền chất của acetylcholine, là chất dẫn truyền thần kinh, nên việc hấp thụ nó có thể ổn định lượng acetylcholine, rất quan trọng đối với trẻ-giai đoạn đang phát triển não bộ. Nó cũng làm tăng lượng acetylcholine, được cho là có tác dụng cải thiện trí nhớ và khả năng học tập.</a:t>
            </a:r>
            <a:endParaRPr/>
          </a:p>
        </p:txBody>
      </p:sp>
      <p:pic>
        <p:nvPicPr>
          <p:cNvPr id="243" name="Google Shape;243;p15" descr="ロゴ&#10;&#10;自動的に生成された説明"/>
          <p:cNvPicPr preferRelativeResize="0"/>
          <p:nvPr/>
        </p:nvPicPr>
        <p:blipFill rotWithShape="1">
          <a:blip r:embed="rId3">
            <a:alphaModFix/>
          </a:blip>
          <a:srcRect/>
          <a:stretch/>
        </p:blipFill>
        <p:spPr>
          <a:xfrm>
            <a:off x="9611294" y="5591351"/>
            <a:ext cx="476690" cy="445329"/>
          </a:xfrm>
          <a:prstGeom prst="rect">
            <a:avLst/>
          </a:prstGeom>
          <a:noFill/>
          <a:ln>
            <a:noFill/>
          </a:ln>
        </p:spPr>
      </p:pic>
      <p:pic>
        <p:nvPicPr>
          <p:cNvPr id="244" name="Google Shape;244;p15" descr="テキスト, アイコン&#10;&#10;自動的に生成された説明"/>
          <p:cNvPicPr preferRelativeResize="0"/>
          <p:nvPr/>
        </p:nvPicPr>
        <p:blipFill rotWithShape="1">
          <a:blip r:embed="rId4">
            <a:alphaModFix/>
          </a:blip>
          <a:srcRect/>
          <a:stretch/>
        </p:blipFill>
        <p:spPr>
          <a:xfrm>
            <a:off x="10196268" y="5705091"/>
            <a:ext cx="1319457" cy="2533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1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0" name="Google Shape;250;p16"/>
          <p:cNvSpPr/>
          <p:nvPr/>
        </p:nvSpPr>
        <p:spPr>
          <a:xfrm>
            <a:off x="575564" y="493776"/>
            <a:ext cx="11040872" cy="5722227"/>
          </a:xfrm>
          <a:custGeom>
            <a:avLst/>
            <a:gdLst/>
            <a:ahLst/>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1" name="Google Shape;251;p16"/>
          <p:cNvSpPr txBox="1">
            <a:spLocks noGrp="1"/>
          </p:cNvSpPr>
          <p:nvPr>
            <p:ph type="title"/>
          </p:nvPr>
        </p:nvSpPr>
        <p:spPr>
          <a:xfrm>
            <a:off x="1151467" y="887973"/>
            <a:ext cx="9889067"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lt1"/>
              </a:buClr>
              <a:buSzPts val="4000"/>
              <a:buFont typeface="Times"/>
              <a:buNone/>
            </a:pPr>
            <a:r>
              <a:rPr lang="en-US" sz="4000">
                <a:solidFill>
                  <a:schemeClr val="lt1"/>
                </a:solidFill>
                <a:latin typeface="Times"/>
                <a:ea typeface="Times"/>
                <a:cs typeface="Times"/>
                <a:sym typeface="Times"/>
              </a:rPr>
              <a:t>Chất nền xương ( phức hợp khoáng chất chứa collagen)</a:t>
            </a:r>
            <a:endParaRPr sz="4000">
              <a:solidFill>
                <a:schemeClr val="lt1"/>
              </a:solidFill>
              <a:latin typeface="Times"/>
              <a:ea typeface="Times"/>
              <a:cs typeface="Times"/>
              <a:sym typeface="Times"/>
            </a:endParaRPr>
          </a:p>
        </p:txBody>
      </p:sp>
      <p:sp>
        <p:nvSpPr>
          <p:cNvPr id="252" name="Google Shape;252;p16"/>
          <p:cNvSpPr/>
          <p:nvPr/>
        </p:nvSpPr>
        <p:spPr>
          <a:xfrm>
            <a:off x="1117092" y="2325880"/>
            <a:ext cx="9957816" cy="18288"/>
          </a:xfrm>
          <a:custGeom>
            <a:avLst/>
            <a:gdLst/>
            <a:ahLst/>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 name="Google Shape;253;p16"/>
          <p:cNvSpPr txBox="1">
            <a:spLocks noGrp="1"/>
          </p:cNvSpPr>
          <p:nvPr>
            <p:ph type="body" idx="1"/>
          </p:nvPr>
        </p:nvSpPr>
        <p:spPr>
          <a:xfrm>
            <a:off x="1151467" y="2607733"/>
            <a:ext cx="9889067" cy="3285067"/>
          </a:xfrm>
          <a:prstGeom prst="rect">
            <a:avLst/>
          </a:prstGeom>
          <a:noFill/>
          <a:ln>
            <a:noFill/>
          </a:ln>
        </p:spPr>
        <p:txBody>
          <a:bodyPr spcFirstLastPara="1" wrap="square" lIns="109725" tIns="109725" rIns="109725" bIns="91425" anchor="t" anchorCtr="0">
            <a:normAutofit fontScale="85000" lnSpcReduction="10000"/>
          </a:bodyPr>
          <a:lstStyle/>
          <a:p>
            <a:pPr marL="228600" lvl="0" indent="-228600" algn="l" rtl="0">
              <a:lnSpc>
                <a:spcPct val="105000"/>
              </a:lnSpc>
              <a:spcBef>
                <a:spcPts val="0"/>
              </a:spcBef>
              <a:spcAft>
                <a:spcPts val="0"/>
              </a:spcAft>
              <a:buClr>
                <a:schemeClr val="lt1"/>
              </a:buClr>
              <a:buSzPct val="100000"/>
              <a:buChar char="•"/>
            </a:pPr>
            <a:r>
              <a:rPr lang="en-US">
                <a:solidFill>
                  <a:schemeClr val="lt1"/>
                </a:solidFill>
                <a:latin typeface="Times"/>
                <a:ea typeface="Times"/>
                <a:cs typeface="Times"/>
                <a:sym typeface="Times"/>
              </a:rPr>
              <a:t>Xương được tạo thành từ canxi, nhưng bên trong nó, các khoáng chất và collagen gắn bó mật thiết với nhau để tạo nên chất lượng xương. Chỉ bổ sung canxi không giúp xương của bạn chắc khỏe.</a:t>
            </a:r>
            <a:endParaRPr/>
          </a:p>
          <a:p>
            <a:pPr marL="228600" lvl="0" indent="-228600" algn="l" rtl="0">
              <a:lnSpc>
                <a:spcPct val="105000"/>
              </a:lnSpc>
              <a:spcBef>
                <a:spcPts val="1000"/>
              </a:spcBef>
              <a:spcAft>
                <a:spcPts val="0"/>
              </a:spcAft>
              <a:buClr>
                <a:schemeClr val="lt1"/>
              </a:buClr>
              <a:buSzPct val="100000"/>
              <a:buChar char="•"/>
            </a:pPr>
            <a:r>
              <a:rPr lang="en-US">
                <a:solidFill>
                  <a:schemeClr val="lt1"/>
                </a:solidFill>
                <a:latin typeface="Times"/>
                <a:ea typeface="Times"/>
                <a:cs typeface="Times"/>
                <a:sym typeface="Times"/>
              </a:rPr>
              <a:t>Chất nền xương là một phần của mô xương và tạo nên phần lớn khối lượng của xương. Xương được làm bằng mô nên còn được gọi là mô xương. </a:t>
            </a:r>
            <a:endParaRPr/>
          </a:p>
          <a:p>
            <a:pPr marL="228600" lvl="0" indent="-228600" algn="l" rtl="0">
              <a:lnSpc>
                <a:spcPct val="105000"/>
              </a:lnSpc>
              <a:spcBef>
                <a:spcPts val="1000"/>
              </a:spcBef>
              <a:spcAft>
                <a:spcPts val="0"/>
              </a:spcAft>
              <a:buClr>
                <a:schemeClr val="lt1"/>
              </a:buClr>
              <a:buSzPct val="100000"/>
              <a:buChar char="•"/>
            </a:pPr>
            <a:r>
              <a:rPr lang="en-US">
                <a:solidFill>
                  <a:schemeClr val="lt1"/>
                </a:solidFill>
                <a:latin typeface="Times"/>
                <a:ea typeface="Times"/>
                <a:cs typeface="Times"/>
                <a:sym typeface="Times"/>
              </a:rPr>
              <a:t>Nó bao gồm các chất hữu cơ và vô cơ. Thành phần hữu cơ của chất nền xương bao gồm collagen loại I và các protein trong khi thành phần vô cơ là muối xương mà canxi photphat là thành phần chính. </a:t>
            </a:r>
            <a:endParaRPr>
              <a:solidFill>
                <a:schemeClr val="lt1"/>
              </a:solidFill>
              <a:latin typeface="Times"/>
              <a:ea typeface="Times"/>
              <a:cs typeface="Times"/>
              <a:sym typeface="Times"/>
            </a:endParaRPr>
          </a:p>
        </p:txBody>
      </p:sp>
      <p:pic>
        <p:nvPicPr>
          <p:cNvPr id="254" name="Google Shape;254;p16" descr="ロゴ&#10;&#10;自動的に生成された説明"/>
          <p:cNvPicPr preferRelativeResize="0"/>
          <p:nvPr/>
        </p:nvPicPr>
        <p:blipFill rotWithShape="1">
          <a:blip r:embed="rId3">
            <a:alphaModFix/>
          </a:blip>
          <a:srcRect/>
          <a:stretch/>
        </p:blipFill>
        <p:spPr>
          <a:xfrm>
            <a:off x="9795831" y="36576"/>
            <a:ext cx="476690" cy="445329"/>
          </a:xfrm>
          <a:prstGeom prst="rect">
            <a:avLst/>
          </a:prstGeom>
          <a:noFill/>
          <a:ln>
            <a:noFill/>
          </a:ln>
        </p:spPr>
      </p:pic>
      <p:pic>
        <p:nvPicPr>
          <p:cNvPr id="255" name="Google Shape;255;p16" descr="テキスト, アイコン&#10;&#10;自動的に生成された説明"/>
          <p:cNvPicPr preferRelativeResize="0"/>
          <p:nvPr/>
        </p:nvPicPr>
        <p:blipFill rotWithShape="1">
          <a:blip r:embed="rId4">
            <a:alphaModFix/>
          </a:blip>
          <a:srcRect/>
          <a:stretch/>
        </p:blipFill>
        <p:spPr>
          <a:xfrm>
            <a:off x="10380805" y="150316"/>
            <a:ext cx="1319457" cy="2533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1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 name="Google Shape;261;p17"/>
          <p:cNvSpPr txBox="1">
            <a:spLocks noGrp="1"/>
          </p:cNvSpPr>
          <p:nvPr>
            <p:ph type="title"/>
          </p:nvPr>
        </p:nvSpPr>
        <p:spPr>
          <a:xfrm>
            <a:off x="841248" y="239971"/>
            <a:ext cx="4175758" cy="55686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100"/>
              <a:buFont typeface="Times"/>
              <a:buNone/>
            </a:pPr>
            <a:r>
              <a:rPr lang="en-US" sz="6100">
                <a:latin typeface="Times"/>
                <a:ea typeface="Times"/>
                <a:cs typeface="Times"/>
                <a:sym typeface="Times"/>
              </a:rPr>
              <a:t>TÁC DỤNG CỦA CÁC THÀNH PHẦN KHÁC </a:t>
            </a:r>
            <a:endParaRPr/>
          </a:p>
        </p:txBody>
      </p:sp>
      <p:sp>
        <p:nvSpPr>
          <p:cNvPr id="262" name="Google Shape;262;p17"/>
          <p:cNvSpPr/>
          <p:nvPr/>
        </p:nvSpPr>
        <p:spPr>
          <a:xfrm>
            <a:off x="5477731" y="0"/>
            <a:ext cx="6714269" cy="6858000"/>
          </a:xfrm>
          <a:custGeom>
            <a:avLst/>
            <a:gdLst/>
            <a:ahLst/>
            <a:cxnLst/>
            <a:rect l="l" t="t" r="r" b="b"/>
            <a:pathLst>
              <a:path w="6714269" h="6858000" extrusionOk="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 name="Google Shape;263;p17"/>
          <p:cNvSpPr txBox="1"/>
          <p:nvPr/>
        </p:nvSpPr>
        <p:spPr>
          <a:xfrm>
            <a:off x="6365404" y="644652"/>
            <a:ext cx="4985348" cy="556869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700"/>
              <a:buFont typeface="Arial"/>
              <a:buChar char="•"/>
            </a:pPr>
            <a:r>
              <a:rPr lang="en-US" sz="1700" b="1">
                <a:solidFill>
                  <a:srgbClr val="FFFFFF"/>
                </a:solidFill>
                <a:latin typeface="Times"/>
                <a:ea typeface="Times"/>
                <a:cs typeface="Times"/>
                <a:sym typeface="Times"/>
              </a:rPr>
              <a:t>BCAA</a:t>
            </a:r>
            <a:r>
              <a:rPr lang="en-US" sz="1700">
                <a:solidFill>
                  <a:srgbClr val="FFFFFF"/>
                </a:solidFill>
                <a:latin typeface="Times"/>
                <a:ea typeface="Times"/>
                <a:cs typeface="Times"/>
                <a:sym typeface="Times"/>
              </a:rPr>
              <a:t>: Hỗ trợ phát triển cơ bắp </a:t>
            </a:r>
            <a:endParaRPr/>
          </a:p>
          <a:p>
            <a:pPr marL="0" marR="0" lvl="0" indent="0" algn="l" rtl="0">
              <a:spcBef>
                <a:spcPts val="600"/>
              </a:spcBef>
              <a:spcAft>
                <a:spcPts val="0"/>
              </a:spcAft>
              <a:buClr>
                <a:srgbClr val="FFFFFF"/>
              </a:buClr>
              <a:buSzPts val="1700"/>
              <a:buFont typeface="Arial"/>
              <a:buChar char="•"/>
            </a:pPr>
            <a:r>
              <a:rPr lang="en-US" sz="1700" b="1">
                <a:solidFill>
                  <a:srgbClr val="FFFFFF"/>
                </a:solidFill>
                <a:latin typeface="Times"/>
                <a:ea typeface="Times"/>
                <a:cs typeface="Times"/>
                <a:sym typeface="Times"/>
              </a:rPr>
              <a:t>Dầu cá tinh khiết chứa DHA</a:t>
            </a:r>
            <a:r>
              <a:rPr lang="en-US" sz="1700">
                <a:solidFill>
                  <a:srgbClr val="FFFFFF"/>
                </a:solidFill>
                <a:latin typeface="Times"/>
                <a:ea typeface="Times"/>
                <a:cs typeface="Times"/>
                <a:sym typeface="Times"/>
              </a:rPr>
              <a:t>: giúp phát triển não bộ ở trẻ </a:t>
            </a:r>
            <a:endParaRPr/>
          </a:p>
          <a:p>
            <a:pPr marL="0" marR="0" lvl="0" indent="0" algn="l" rtl="0">
              <a:spcBef>
                <a:spcPts val="600"/>
              </a:spcBef>
              <a:spcAft>
                <a:spcPts val="0"/>
              </a:spcAft>
              <a:buNone/>
            </a:pPr>
            <a:r>
              <a:rPr lang="en-US" sz="1700">
                <a:solidFill>
                  <a:srgbClr val="FFFFFF"/>
                </a:solidFill>
                <a:latin typeface="Times"/>
                <a:ea typeface="Times"/>
                <a:cs typeface="Times"/>
                <a:sym typeface="Times"/>
              </a:rPr>
              <a:t>DHA là một thành phần của omega-3 một chất cấu tạo chính của não bộ và cơ thể không thể tự sản sinh ra được, cần cung cấp từ nguồn thực phẩm bên ngoài.</a:t>
            </a:r>
            <a:endParaRPr/>
          </a:p>
          <a:p>
            <a:pPr marL="0" marR="0" lvl="0" indent="0" algn="l" rtl="0">
              <a:spcBef>
                <a:spcPts val="600"/>
              </a:spcBef>
              <a:spcAft>
                <a:spcPts val="0"/>
              </a:spcAft>
              <a:buClr>
                <a:srgbClr val="FFFFFF"/>
              </a:buClr>
              <a:buSzPts val="1700"/>
              <a:buFont typeface="Arial"/>
              <a:buChar char="•"/>
            </a:pPr>
            <a:r>
              <a:rPr lang="en-US" sz="1700">
                <a:solidFill>
                  <a:srgbClr val="FFFFFF"/>
                </a:solidFill>
                <a:latin typeface="Times"/>
                <a:ea typeface="Times"/>
                <a:cs typeface="Times"/>
                <a:sym typeface="Times"/>
              </a:rPr>
              <a:t> </a:t>
            </a:r>
            <a:r>
              <a:rPr lang="en-US" sz="1700" b="1">
                <a:solidFill>
                  <a:srgbClr val="FFFFFF"/>
                </a:solidFill>
                <a:latin typeface="Times"/>
                <a:ea typeface="Times"/>
                <a:cs typeface="Times"/>
                <a:sym typeface="Times"/>
              </a:rPr>
              <a:t>Casein phosphopeptide </a:t>
            </a:r>
            <a:r>
              <a:rPr lang="en-US" sz="1700">
                <a:solidFill>
                  <a:srgbClr val="FFFFFF"/>
                </a:solidFill>
                <a:latin typeface="Times"/>
                <a:ea typeface="Times"/>
                <a:cs typeface="Times"/>
                <a:sym typeface="Times"/>
              </a:rPr>
              <a:t>thành phần được tìm thấy nhiều trong sữa mẹ có tác dụng tăng cường hấp thụ canxi. Hỗ trợ phát triển chiều cao ở trẻ. </a:t>
            </a:r>
            <a:endParaRPr/>
          </a:p>
          <a:p>
            <a:pPr marL="0" marR="0" lvl="0" indent="0" algn="l" rtl="0">
              <a:spcBef>
                <a:spcPts val="600"/>
              </a:spcBef>
              <a:spcAft>
                <a:spcPts val="0"/>
              </a:spcAft>
              <a:buClr>
                <a:srgbClr val="FFFFFF"/>
              </a:buClr>
              <a:buSzPts val="1700"/>
              <a:buFont typeface="Arial"/>
              <a:buChar char="•"/>
            </a:pPr>
            <a:r>
              <a:rPr lang="en-US" sz="1700" b="1">
                <a:solidFill>
                  <a:srgbClr val="FFFFFF"/>
                </a:solidFill>
                <a:latin typeface="Times"/>
                <a:ea typeface="Times"/>
                <a:cs typeface="Times"/>
                <a:sym typeface="Times"/>
              </a:rPr>
              <a:t>Axit amin thiết yếu</a:t>
            </a:r>
            <a:r>
              <a:rPr lang="en-US" sz="1700">
                <a:solidFill>
                  <a:srgbClr val="FFFFFF"/>
                </a:solidFill>
                <a:latin typeface="Times"/>
                <a:ea typeface="Times"/>
                <a:cs typeface="Times"/>
                <a:sym typeface="Times"/>
              </a:rPr>
              <a:t>: axit amin chiếm trọng lượng lớn thứ hai sau nước trong cơ thể, và cơ thể cần 20 loại axit amin để duy trì cơ thể khoẻ mạnh, trong đó 9 loại axit amin thiết yếu cơ thể ko tự tổng hợp được mà phải bổ sung từ nguồn thực phẩm bên ngoài. Thiếu dù chỉ 1 loại axit amin cũng ảnh hưởng đến các hoạt động vận hành trong cơ thể. </a:t>
            </a:r>
            <a:endParaRPr/>
          </a:p>
          <a:p>
            <a:pPr marL="0" marR="0" lvl="0" indent="0" algn="l" rtl="0">
              <a:spcBef>
                <a:spcPts val="600"/>
              </a:spcBef>
              <a:spcAft>
                <a:spcPts val="0"/>
              </a:spcAft>
              <a:buClr>
                <a:srgbClr val="FFFFFF"/>
              </a:buClr>
              <a:buSzPts val="1700"/>
              <a:buFont typeface="Arial"/>
              <a:buChar char="•"/>
            </a:pPr>
            <a:r>
              <a:rPr lang="en-US" sz="1700" b="1">
                <a:solidFill>
                  <a:srgbClr val="FFFFFF"/>
                </a:solidFill>
                <a:latin typeface="Times"/>
                <a:ea typeface="Times"/>
                <a:cs typeface="Times"/>
                <a:sym typeface="Times"/>
              </a:rPr>
              <a:t>Tảo xoắn</a:t>
            </a:r>
            <a:r>
              <a:rPr lang="en-US" sz="1700">
                <a:solidFill>
                  <a:srgbClr val="FFFFFF"/>
                </a:solidFill>
                <a:latin typeface="Times"/>
                <a:ea typeface="Times"/>
                <a:cs typeface="Times"/>
                <a:sym typeface="Times"/>
              </a:rPr>
              <a:t>: cung cấp nhiều chất dinh dưỡng cho cơ thể như vitamin A, B6, C, K và kali, natri, sắt, canxi </a:t>
            </a:r>
            <a:endParaRPr/>
          </a:p>
          <a:p>
            <a:pPr marL="0" marR="0" lvl="0" indent="0" algn="l" rtl="0">
              <a:spcBef>
                <a:spcPts val="600"/>
              </a:spcBef>
              <a:spcAft>
                <a:spcPts val="0"/>
              </a:spcAft>
              <a:buClr>
                <a:srgbClr val="FFFFFF"/>
              </a:buClr>
              <a:buSzPts val="1700"/>
              <a:buFont typeface="Arial"/>
              <a:buChar char="•"/>
            </a:pPr>
            <a:r>
              <a:rPr lang="en-US" sz="1700" b="1">
                <a:solidFill>
                  <a:srgbClr val="FFFFFF"/>
                </a:solidFill>
                <a:latin typeface="Times"/>
                <a:ea typeface="Times"/>
                <a:cs typeface="Times"/>
                <a:sym typeface="Times"/>
              </a:rPr>
              <a:t>Axit lactic</a:t>
            </a:r>
            <a:r>
              <a:rPr lang="en-US" sz="1700">
                <a:solidFill>
                  <a:srgbClr val="FFFFFF"/>
                </a:solidFill>
                <a:latin typeface="Times"/>
                <a:ea typeface="Times"/>
                <a:cs typeface="Times"/>
                <a:sym typeface="Times"/>
              </a:rPr>
              <a:t> từ thực vật giúp hỗ trợ sức khoẻ đường ruột. 12 tỉ lợi khuẩn trong 2 viên.</a:t>
            </a:r>
            <a:endParaRPr/>
          </a:p>
          <a:p>
            <a:pPr marL="0" marR="0" lvl="0" indent="107950" algn="l" rtl="0">
              <a:spcBef>
                <a:spcPts val="600"/>
              </a:spcBef>
              <a:spcAft>
                <a:spcPts val="0"/>
              </a:spcAft>
              <a:buClr>
                <a:schemeClr val="dk1"/>
              </a:buClr>
              <a:buSzPts val="1700"/>
              <a:buFont typeface="Arial"/>
              <a:buNone/>
            </a:pPr>
            <a:endParaRPr sz="1700">
              <a:solidFill>
                <a:srgbClr val="FFFFFF"/>
              </a:solidFill>
              <a:latin typeface="Times"/>
              <a:ea typeface="Times"/>
              <a:cs typeface="Times"/>
              <a:sym typeface="Times"/>
            </a:endParaRPr>
          </a:p>
        </p:txBody>
      </p:sp>
      <p:pic>
        <p:nvPicPr>
          <p:cNvPr id="264" name="Google Shape;264;p17" descr="ロゴ&#10;&#10;自動的に生成された説明"/>
          <p:cNvPicPr preferRelativeResize="0"/>
          <p:nvPr/>
        </p:nvPicPr>
        <p:blipFill rotWithShape="1">
          <a:blip r:embed="rId3">
            <a:alphaModFix/>
          </a:blip>
          <a:srcRect/>
          <a:stretch/>
        </p:blipFill>
        <p:spPr>
          <a:xfrm>
            <a:off x="642246" y="5972920"/>
            <a:ext cx="476690" cy="445329"/>
          </a:xfrm>
          <a:prstGeom prst="rect">
            <a:avLst/>
          </a:prstGeom>
          <a:noFill/>
          <a:ln>
            <a:noFill/>
          </a:ln>
        </p:spPr>
      </p:pic>
      <p:pic>
        <p:nvPicPr>
          <p:cNvPr id="265" name="Google Shape;265;p17" descr="テキスト, アイコン&#10;&#10;自動的に生成された説明"/>
          <p:cNvPicPr preferRelativeResize="0"/>
          <p:nvPr/>
        </p:nvPicPr>
        <p:blipFill rotWithShape="1">
          <a:blip r:embed="rId4">
            <a:alphaModFix/>
          </a:blip>
          <a:srcRect/>
          <a:stretch/>
        </p:blipFill>
        <p:spPr>
          <a:xfrm>
            <a:off x="1227220" y="6086660"/>
            <a:ext cx="1319457" cy="253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 calcmode="lin" valueType="num">
                                      <p:cBhvr additive="base">
                                        <p:cTn id="7" dur="500"/>
                                        <p:tgtEl>
                                          <p:spTgt spid="2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 calcmode="lin" valueType="num">
                                      <p:cBhvr additive="base">
                                        <p:cTn id="12" dur="500"/>
                                        <p:tgtEl>
                                          <p:spTgt spid="2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 calcmode="lin" valueType="num">
                                      <p:cBhvr additive="base">
                                        <p:cTn id="17" dur="500"/>
                                        <p:tgtEl>
                                          <p:spTgt spid="2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3">
                                            <p:txEl>
                                              <p:pRg st="3" end="3"/>
                                            </p:txEl>
                                          </p:spTgt>
                                        </p:tgtEl>
                                        <p:attrNameLst>
                                          <p:attrName>style.visibility</p:attrName>
                                        </p:attrNameLst>
                                      </p:cBhvr>
                                      <p:to>
                                        <p:strVal val="visible"/>
                                      </p:to>
                                    </p:set>
                                    <p:anim calcmode="lin" valueType="num">
                                      <p:cBhvr additive="base">
                                        <p:cTn id="22" dur="500"/>
                                        <p:tgtEl>
                                          <p:spTgt spid="2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3">
                                            <p:txEl>
                                              <p:pRg st="4" end="4"/>
                                            </p:txEl>
                                          </p:spTgt>
                                        </p:tgtEl>
                                        <p:attrNameLst>
                                          <p:attrName>style.visibility</p:attrName>
                                        </p:attrNameLst>
                                      </p:cBhvr>
                                      <p:to>
                                        <p:strVal val="visible"/>
                                      </p:to>
                                    </p:set>
                                    <p:anim calcmode="lin" valueType="num">
                                      <p:cBhvr additive="base">
                                        <p:cTn id="27" dur="500"/>
                                        <p:tgtEl>
                                          <p:spTgt spid="2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3">
                                            <p:txEl>
                                              <p:pRg st="5" end="5"/>
                                            </p:txEl>
                                          </p:spTgt>
                                        </p:tgtEl>
                                        <p:attrNameLst>
                                          <p:attrName>style.visibility</p:attrName>
                                        </p:attrNameLst>
                                      </p:cBhvr>
                                      <p:to>
                                        <p:strVal val="visible"/>
                                      </p:to>
                                    </p:set>
                                    <p:anim calcmode="lin" valueType="num">
                                      <p:cBhvr additive="base">
                                        <p:cTn id="32" dur="500"/>
                                        <p:tgtEl>
                                          <p:spTgt spid="2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3">
                                            <p:txEl>
                                              <p:pRg st="6" end="6"/>
                                            </p:txEl>
                                          </p:spTgt>
                                        </p:tgtEl>
                                        <p:attrNameLst>
                                          <p:attrName>style.visibility</p:attrName>
                                        </p:attrNameLst>
                                      </p:cBhvr>
                                      <p:to>
                                        <p:strVal val="visible"/>
                                      </p:to>
                                    </p:set>
                                    <p:anim calcmode="lin" valueType="num">
                                      <p:cBhvr additive="base">
                                        <p:cTn id="37" dur="500"/>
                                        <p:tgtEl>
                                          <p:spTgt spid="2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3">
                                            <p:txEl>
                                              <p:pRg st="7" end="7"/>
                                            </p:txEl>
                                          </p:spTgt>
                                        </p:tgtEl>
                                        <p:attrNameLst>
                                          <p:attrName>style.visibility</p:attrName>
                                        </p:attrNameLst>
                                      </p:cBhvr>
                                      <p:to>
                                        <p:strVal val="visible"/>
                                      </p:to>
                                    </p:set>
                                    <p:anim calcmode="lin" valueType="num">
                                      <p:cBhvr additive="base">
                                        <p:cTn id="42" dur="500"/>
                                        <p:tgtEl>
                                          <p:spTgt spid="26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pic>
        <p:nvPicPr>
          <p:cNvPr id="274" name="Google Shape;274;p18" descr="プラスチックの容器&#10;&#10;自動的に生成された説明"/>
          <p:cNvPicPr preferRelativeResize="0"/>
          <p:nvPr/>
        </p:nvPicPr>
        <p:blipFill rotWithShape="1">
          <a:blip r:embed="rId3">
            <a:alphaModFix/>
          </a:blip>
          <a:srcRect l="17462" r="37207" b="-1"/>
          <a:stretch/>
        </p:blipFill>
        <p:spPr>
          <a:xfrm>
            <a:off x="1058818"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276" name="Google Shape;276;p18"/>
          <p:cNvSpPr txBox="1"/>
          <p:nvPr/>
        </p:nvSpPr>
        <p:spPr>
          <a:xfrm>
            <a:off x="6931537" y="1107236"/>
            <a:ext cx="266317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Times" panose="02020603050405020304" pitchFamily="18" charset="0"/>
                <a:cs typeface="Times" panose="02020603050405020304" pitchFamily="18" charset="0"/>
                <a:sym typeface="Arial"/>
              </a:rPr>
              <a:t>1 HỘP – 120 VIÊN</a:t>
            </a:r>
            <a:endParaRPr sz="2000" b="1" dirty="0">
              <a:solidFill>
                <a:schemeClr val="dk1"/>
              </a:solidFill>
              <a:latin typeface="Times" panose="02020603050405020304" pitchFamily="18" charset="0"/>
              <a:cs typeface="Times" panose="02020603050405020304" pitchFamily="18" charset="0"/>
              <a:sym typeface="Arial"/>
            </a:endParaRPr>
          </a:p>
        </p:txBody>
      </p:sp>
      <p:pic>
        <p:nvPicPr>
          <p:cNvPr id="277" name="Google Shape;277;p18" descr="ロゴ&#10;&#10;自動的に生成された説明"/>
          <p:cNvPicPr preferRelativeResize="0"/>
          <p:nvPr/>
        </p:nvPicPr>
        <p:blipFill rotWithShape="1">
          <a:blip r:embed="rId4">
            <a:alphaModFix/>
          </a:blip>
          <a:srcRect/>
          <a:stretch/>
        </p:blipFill>
        <p:spPr>
          <a:xfrm>
            <a:off x="9463649" y="215444"/>
            <a:ext cx="476690" cy="445329"/>
          </a:xfrm>
          <a:prstGeom prst="rect">
            <a:avLst/>
          </a:prstGeom>
          <a:noFill/>
          <a:ln>
            <a:noFill/>
          </a:ln>
        </p:spPr>
      </p:pic>
      <p:pic>
        <p:nvPicPr>
          <p:cNvPr id="278" name="Google Shape;278;p18" descr="テキスト, アイコン&#10;&#10;自動的に生成された説明"/>
          <p:cNvPicPr preferRelativeResize="0"/>
          <p:nvPr/>
        </p:nvPicPr>
        <p:blipFill rotWithShape="1">
          <a:blip r:embed="rId5">
            <a:alphaModFix/>
          </a:blip>
          <a:srcRect/>
          <a:stretch/>
        </p:blipFill>
        <p:spPr>
          <a:xfrm>
            <a:off x="10048623" y="329184"/>
            <a:ext cx="1319457" cy="253373"/>
          </a:xfrm>
          <a:prstGeom prst="rect">
            <a:avLst/>
          </a:prstGeom>
          <a:noFill/>
          <a:ln>
            <a:noFill/>
          </a:ln>
        </p:spPr>
      </p:pic>
      <p:pic>
        <p:nvPicPr>
          <p:cNvPr id="5" name="Picture 4">
            <a:extLst>
              <a:ext uri="{FF2B5EF4-FFF2-40B4-BE49-F238E27FC236}">
                <a16:creationId xmlns:a16="http://schemas.microsoft.com/office/drawing/2014/main" id="{ECE74E47-4242-0389-ECD1-A7554B52649B}"/>
              </a:ext>
            </a:extLst>
          </p:cNvPr>
          <p:cNvPicPr>
            <a:picLocks noChangeAspect="1"/>
          </p:cNvPicPr>
          <p:nvPr/>
        </p:nvPicPr>
        <p:blipFill>
          <a:blip r:embed="rId6"/>
          <a:stretch>
            <a:fillRect/>
          </a:stretch>
        </p:blipFill>
        <p:spPr>
          <a:xfrm>
            <a:off x="5975603" y="1953768"/>
            <a:ext cx="4575048" cy="45750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059706-51FB-5D1F-01EB-5E3511F09DF0}"/>
              </a:ext>
            </a:extLst>
          </p:cNvPr>
          <p:cNvSpPr txBox="1">
            <a:spLocks/>
          </p:cNvSpPr>
          <p:nvPr/>
        </p:nvSpPr>
        <p:spPr>
          <a:xfrm>
            <a:off x="838200" y="471006"/>
            <a:ext cx="10515600" cy="662781"/>
          </a:xfrm>
          <a:prstGeom prst="rect">
            <a:avLst/>
          </a:prstGeom>
        </p:spPr>
        <p:txBody>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t>So </a:t>
            </a:r>
            <a:r>
              <a:rPr lang="en-US" sz="3600" b="1" dirty="0" err="1"/>
              <a:t>sánh</a:t>
            </a:r>
            <a:endParaRPr lang="en-US" sz="3600" b="1" dirty="0"/>
          </a:p>
        </p:txBody>
      </p:sp>
      <p:graphicFrame>
        <p:nvGraphicFramePr>
          <p:cNvPr id="6" name="Table 5">
            <a:extLst>
              <a:ext uri="{FF2B5EF4-FFF2-40B4-BE49-F238E27FC236}">
                <a16:creationId xmlns:a16="http://schemas.microsoft.com/office/drawing/2014/main" id="{EAA2AFAC-88B8-DD74-7A43-9AC85841FB42}"/>
              </a:ext>
            </a:extLst>
          </p:cNvPr>
          <p:cNvGraphicFramePr>
            <a:graphicFrameLocks noGrp="1"/>
          </p:cNvGraphicFramePr>
          <p:nvPr>
            <p:extLst>
              <p:ext uri="{D42A27DB-BD31-4B8C-83A1-F6EECF244321}">
                <p14:modId xmlns:p14="http://schemas.microsoft.com/office/powerpoint/2010/main" val="2258879448"/>
              </p:ext>
            </p:extLst>
          </p:nvPr>
        </p:nvGraphicFramePr>
        <p:xfrm>
          <a:off x="1609558" y="1201261"/>
          <a:ext cx="8972884" cy="5222240"/>
        </p:xfrm>
        <a:graphic>
          <a:graphicData uri="http://schemas.openxmlformats.org/drawingml/2006/table">
            <a:tbl>
              <a:tblPr firstRow="1" bandRow="1">
                <a:tableStyleId>{5940675A-B579-460E-94D1-54222C63F5DA}</a:tableStyleId>
              </a:tblPr>
              <a:tblGrid>
                <a:gridCol w="1936254">
                  <a:extLst>
                    <a:ext uri="{9D8B030D-6E8A-4147-A177-3AD203B41FA5}">
                      <a16:colId xmlns:a16="http://schemas.microsoft.com/office/drawing/2014/main" val="1271622291"/>
                    </a:ext>
                  </a:extLst>
                </a:gridCol>
                <a:gridCol w="3524219">
                  <a:extLst>
                    <a:ext uri="{9D8B030D-6E8A-4147-A177-3AD203B41FA5}">
                      <a16:colId xmlns:a16="http://schemas.microsoft.com/office/drawing/2014/main" val="2683573623"/>
                    </a:ext>
                  </a:extLst>
                </a:gridCol>
                <a:gridCol w="3512411">
                  <a:extLst>
                    <a:ext uri="{9D8B030D-6E8A-4147-A177-3AD203B41FA5}">
                      <a16:colId xmlns:a16="http://schemas.microsoft.com/office/drawing/2014/main" val="79395440"/>
                    </a:ext>
                  </a:extLst>
                </a:gridCol>
              </a:tblGrid>
              <a:tr h="370840">
                <a:tc>
                  <a:txBody>
                    <a:bodyPr/>
                    <a:lstStyle/>
                    <a:p>
                      <a:endParaRPr lang="en-US" sz="1100" dirty="0"/>
                    </a:p>
                  </a:txBody>
                  <a:tcPr>
                    <a:solidFill>
                      <a:schemeClr val="accent3">
                        <a:lumMod val="20000"/>
                        <a:lumOff val="80000"/>
                      </a:schemeClr>
                    </a:solidFill>
                  </a:tcPr>
                </a:tc>
                <a:tc>
                  <a:txBody>
                    <a:bodyPr/>
                    <a:lstStyle/>
                    <a:p>
                      <a:pPr algn="ctr"/>
                      <a:r>
                        <a:rPr lang="en-US" sz="1100" b="1" dirty="0"/>
                        <a:t>Nano Growth Habit EX</a:t>
                      </a:r>
                    </a:p>
                  </a:txBody>
                  <a:tcPr>
                    <a:solidFill>
                      <a:schemeClr val="accent4">
                        <a:lumMod val="20000"/>
                        <a:lumOff val="80000"/>
                      </a:schemeClr>
                    </a:solidFill>
                  </a:tcPr>
                </a:tc>
                <a:tc>
                  <a:txBody>
                    <a:bodyPr/>
                    <a:lstStyle/>
                    <a:p>
                      <a:pPr algn="ctr"/>
                      <a:r>
                        <a:rPr lang="en-US" sz="1100" b="1" dirty="0"/>
                        <a:t>GH Creation EX+</a:t>
                      </a:r>
                    </a:p>
                  </a:txBody>
                  <a:tcPr>
                    <a:solidFill>
                      <a:schemeClr val="accent4">
                        <a:lumMod val="20000"/>
                        <a:lumOff val="80000"/>
                      </a:schemeClr>
                    </a:solidFill>
                  </a:tcPr>
                </a:tc>
                <a:extLst>
                  <a:ext uri="{0D108BD9-81ED-4DB2-BD59-A6C34878D82A}">
                    <a16:rowId xmlns:a16="http://schemas.microsoft.com/office/drawing/2014/main" val="181141864"/>
                  </a:ext>
                </a:extLst>
              </a:tr>
              <a:tr h="370840">
                <a:tc>
                  <a:txBody>
                    <a:bodyPr/>
                    <a:lstStyle/>
                    <a:p>
                      <a:r>
                        <a:rPr lang="en-US" sz="1100" b="1" dirty="0" err="1"/>
                        <a:t>Xuất</a:t>
                      </a:r>
                      <a:r>
                        <a:rPr lang="en-US" sz="1100" b="1" dirty="0"/>
                        <a:t> </a:t>
                      </a:r>
                      <a:r>
                        <a:rPr lang="en-US" sz="1100" b="1" dirty="0" err="1"/>
                        <a:t>xứ</a:t>
                      </a:r>
                      <a:endParaRPr lang="en-US" sz="1100" b="1" dirty="0"/>
                    </a:p>
                  </a:txBody>
                  <a:tcPr>
                    <a:solidFill>
                      <a:schemeClr val="accent3">
                        <a:lumMod val="20000"/>
                        <a:lumOff val="80000"/>
                      </a:schemeClr>
                    </a:solidFill>
                  </a:tcPr>
                </a:tc>
                <a:tc>
                  <a:txBody>
                    <a:bodyPr/>
                    <a:lstStyle/>
                    <a:p>
                      <a:r>
                        <a:rPr lang="en-US" sz="1100" dirty="0"/>
                        <a:t>Nhật </a:t>
                      </a:r>
                      <a:r>
                        <a:rPr lang="en-US" sz="1100" dirty="0" err="1"/>
                        <a:t>Bản</a:t>
                      </a:r>
                      <a:endParaRPr lang="en-US" sz="1100" dirty="0"/>
                    </a:p>
                  </a:txBody>
                  <a:tcPr/>
                </a:tc>
                <a:tc>
                  <a:txBody>
                    <a:bodyPr/>
                    <a:lstStyle/>
                    <a:p>
                      <a:r>
                        <a:rPr lang="en-US" sz="1100" dirty="0"/>
                        <a:t>Nhật </a:t>
                      </a:r>
                      <a:r>
                        <a:rPr lang="en-US" sz="1100" dirty="0" err="1"/>
                        <a:t>Bản</a:t>
                      </a:r>
                      <a:endParaRPr lang="en-US" sz="1100" dirty="0"/>
                    </a:p>
                  </a:txBody>
                  <a:tcPr/>
                </a:tc>
                <a:extLst>
                  <a:ext uri="{0D108BD9-81ED-4DB2-BD59-A6C34878D82A}">
                    <a16:rowId xmlns:a16="http://schemas.microsoft.com/office/drawing/2014/main" val="763957882"/>
                  </a:ext>
                </a:extLst>
              </a:tr>
              <a:tr h="370840">
                <a:tc>
                  <a:txBody>
                    <a:bodyPr/>
                    <a:lstStyle/>
                    <a:p>
                      <a:r>
                        <a:rPr lang="en-US" sz="1100" b="1" dirty="0" err="1"/>
                        <a:t>Cách</a:t>
                      </a:r>
                      <a:r>
                        <a:rPr lang="en-US" sz="1100" b="1" dirty="0"/>
                        <a:t> </a:t>
                      </a:r>
                      <a:r>
                        <a:rPr lang="en-US" sz="1100" b="1" dirty="0" err="1"/>
                        <a:t>dùng</a:t>
                      </a:r>
                      <a:endParaRPr lang="en-US" sz="1100" b="1" dirty="0"/>
                    </a:p>
                  </a:txBody>
                  <a:tcPr>
                    <a:solidFill>
                      <a:schemeClr val="accent3">
                        <a:lumMod val="20000"/>
                        <a:lumOff val="80000"/>
                      </a:schemeClr>
                    </a:solidFill>
                  </a:tcPr>
                </a:tc>
                <a:tc>
                  <a:txBody>
                    <a:bodyPr/>
                    <a:lstStyle/>
                    <a:p>
                      <a:r>
                        <a:rPr lang="en-US" sz="1100" dirty="0"/>
                        <a:t>2 </a:t>
                      </a:r>
                      <a:r>
                        <a:rPr lang="en-US" sz="1100" dirty="0" err="1"/>
                        <a:t>viên</a:t>
                      </a:r>
                      <a:r>
                        <a:rPr lang="en-US" sz="1100" dirty="0"/>
                        <a:t>/</a:t>
                      </a:r>
                      <a:r>
                        <a:rPr lang="en-US" sz="1100" dirty="0" err="1"/>
                        <a:t>ngày</a:t>
                      </a:r>
                      <a:endParaRPr lang="en-US" sz="1100" dirty="0"/>
                    </a:p>
                    <a:p>
                      <a:r>
                        <a:rPr lang="en-US" sz="1100" dirty="0" err="1"/>
                        <a:t>Sử</a:t>
                      </a:r>
                      <a:r>
                        <a:rPr lang="en-US" sz="1100" dirty="0"/>
                        <a:t> </a:t>
                      </a:r>
                      <a:r>
                        <a:rPr lang="en-US" sz="1100" dirty="0" err="1"/>
                        <a:t>dụng</a:t>
                      </a:r>
                      <a:r>
                        <a:rPr lang="en-US" sz="1100" dirty="0"/>
                        <a:t> </a:t>
                      </a:r>
                      <a:r>
                        <a:rPr lang="en-US" sz="1100" dirty="0" err="1"/>
                        <a:t>trong</a:t>
                      </a:r>
                      <a:r>
                        <a:rPr lang="en-US" sz="1100" dirty="0"/>
                        <a:t> 2 </a:t>
                      </a:r>
                      <a:r>
                        <a:rPr lang="en-US" sz="1100" dirty="0" err="1"/>
                        <a:t>tháng</a:t>
                      </a:r>
                      <a:endParaRPr lang="en-US" sz="1100" dirty="0"/>
                    </a:p>
                  </a:txBody>
                  <a:tcPr/>
                </a:tc>
                <a:tc>
                  <a:txBody>
                    <a:bodyPr/>
                    <a:lstStyle/>
                    <a:p>
                      <a:r>
                        <a:rPr lang="en-US" sz="1100" dirty="0"/>
                        <a:t>3 </a:t>
                      </a:r>
                      <a:r>
                        <a:rPr lang="en-US" sz="1100" dirty="0" err="1"/>
                        <a:t>viên</a:t>
                      </a:r>
                      <a:r>
                        <a:rPr lang="en-US" sz="1100" dirty="0"/>
                        <a:t>/</a:t>
                      </a:r>
                      <a:r>
                        <a:rPr lang="en-US" sz="1100" dirty="0" err="1"/>
                        <a:t>ngày</a:t>
                      </a:r>
                      <a:endParaRPr lang="en-US" sz="1100" dirty="0"/>
                    </a:p>
                    <a:p>
                      <a:r>
                        <a:rPr lang="en-US" sz="1100" dirty="0" err="1"/>
                        <a:t>Sử</a:t>
                      </a:r>
                      <a:r>
                        <a:rPr lang="en-US" sz="1100" dirty="0"/>
                        <a:t> </a:t>
                      </a:r>
                      <a:r>
                        <a:rPr lang="en-US" sz="1100" dirty="0" err="1"/>
                        <a:t>dụng</a:t>
                      </a:r>
                      <a:r>
                        <a:rPr lang="en-US" sz="1100" dirty="0"/>
                        <a:t> </a:t>
                      </a:r>
                      <a:r>
                        <a:rPr lang="en-US" sz="1100" dirty="0" err="1"/>
                        <a:t>trong</a:t>
                      </a:r>
                      <a:r>
                        <a:rPr lang="en-US" sz="1100" dirty="0"/>
                        <a:t> 3 </a:t>
                      </a:r>
                      <a:r>
                        <a:rPr lang="en-US" sz="1100" dirty="0" err="1"/>
                        <a:t>tháng</a:t>
                      </a:r>
                      <a:endParaRPr lang="en-US" sz="1100" dirty="0"/>
                    </a:p>
                  </a:txBody>
                  <a:tcPr/>
                </a:tc>
                <a:extLst>
                  <a:ext uri="{0D108BD9-81ED-4DB2-BD59-A6C34878D82A}">
                    <a16:rowId xmlns:a16="http://schemas.microsoft.com/office/drawing/2014/main" val="3041468957"/>
                  </a:ext>
                </a:extLst>
              </a:tr>
              <a:tr h="370840">
                <a:tc>
                  <a:txBody>
                    <a:bodyPr/>
                    <a:lstStyle/>
                    <a:p>
                      <a:r>
                        <a:rPr lang="en-US" sz="1100" b="1" dirty="0" err="1"/>
                        <a:t>Giá</a:t>
                      </a:r>
                      <a:r>
                        <a:rPr lang="en-US" sz="1100" b="1" dirty="0"/>
                        <a:t> </a:t>
                      </a:r>
                      <a:r>
                        <a:rPr lang="en-US" sz="1100" b="1" dirty="0" err="1"/>
                        <a:t>bán</a:t>
                      </a:r>
                      <a:endParaRPr lang="en-US" sz="1100" b="1" dirty="0"/>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1.390.000 VNĐ/120 </a:t>
                      </a:r>
                      <a:r>
                        <a:rPr lang="en-US" sz="1100" dirty="0" err="1"/>
                        <a:t>viên</a:t>
                      </a:r>
                      <a:endParaRPr lang="en-US" sz="1100" dirty="0"/>
                    </a:p>
                    <a:p>
                      <a:r>
                        <a:rPr lang="en-US" sz="1100" dirty="0">
                          <a:sym typeface="Wingdings" panose="05000000000000000000" pitchFamily="2" charset="2"/>
                        </a:rPr>
                        <a:t> 23.000đ/</a:t>
                      </a:r>
                      <a:r>
                        <a:rPr lang="en-US" sz="1100" dirty="0" err="1">
                          <a:sym typeface="Wingdings" panose="05000000000000000000" pitchFamily="2" charset="2"/>
                        </a:rPr>
                        <a:t>ngày</a:t>
                      </a:r>
                      <a:endParaRPr lang="en-US" sz="1100" dirty="0"/>
                    </a:p>
                  </a:txBody>
                  <a:tcPr/>
                </a:tc>
                <a:tc>
                  <a:txBody>
                    <a:bodyPr/>
                    <a:lstStyle/>
                    <a:p>
                      <a:r>
                        <a:rPr lang="en-US" sz="1100" dirty="0"/>
                        <a:t>890.000 VNĐ/270 </a:t>
                      </a:r>
                      <a:r>
                        <a:rPr lang="en-US" sz="1100" dirty="0" err="1"/>
                        <a:t>viên</a:t>
                      </a:r>
                      <a:endParaRPr lang="en-US" sz="1100" dirty="0"/>
                    </a:p>
                    <a:p>
                      <a:r>
                        <a:rPr lang="en-US" sz="1100" dirty="0">
                          <a:sym typeface="Wingdings" panose="05000000000000000000" pitchFamily="2" charset="2"/>
                        </a:rPr>
                        <a:t> 10.000đ/</a:t>
                      </a:r>
                      <a:r>
                        <a:rPr lang="en-US" sz="1100" dirty="0" err="1">
                          <a:sym typeface="Wingdings" panose="05000000000000000000" pitchFamily="2" charset="2"/>
                        </a:rPr>
                        <a:t>ngày</a:t>
                      </a:r>
                      <a:endParaRPr lang="en-US" sz="1100" dirty="0"/>
                    </a:p>
                  </a:txBody>
                  <a:tcPr/>
                </a:tc>
                <a:extLst>
                  <a:ext uri="{0D108BD9-81ED-4DB2-BD59-A6C34878D82A}">
                    <a16:rowId xmlns:a16="http://schemas.microsoft.com/office/drawing/2014/main" val="345049711"/>
                  </a:ext>
                </a:extLst>
              </a:tr>
              <a:tr h="370840">
                <a:tc>
                  <a:txBody>
                    <a:bodyPr/>
                    <a:lstStyle/>
                    <a:p>
                      <a:r>
                        <a:rPr lang="en-US" sz="1100" b="1" dirty="0"/>
                        <a:t>Thành </a:t>
                      </a:r>
                      <a:r>
                        <a:rPr lang="en-US" sz="1100" b="1" dirty="0" err="1"/>
                        <a:t>phần</a:t>
                      </a:r>
                      <a:r>
                        <a:rPr lang="en-US" sz="1100" b="1" dirty="0"/>
                        <a:t> </a:t>
                      </a:r>
                      <a:r>
                        <a:rPr lang="en-US" sz="1100" b="1" dirty="0" err="1"/>
                        <a:t>chính</a:t>
                      </a:r>
                      <a:endParaRPr lang="en-US" sz="1100" b="1" dirty="0"/>
                    </a:p>
                  </a:txBody>
                  <a:tcPr>
                    <a:solidFill>
                      <a:schemeClr val="accent3">
                        <a:lumMod val="20000"/>
                        <a:lumOff val="80000"/>
                      </a:schemeClr>
                    </a:solidFill>
                  </a:tcPr>
                </a:tc>
                <a:tc>
                  <a:txBody>
                    <a:bodyPr/>
                    <a:lstStyle/>
                    <a:p>
                      <a:r>
                        <a:rPr lang="vi-VN" sz="1100" dirty="0"/>
                        <a:t>- Bột vỏ trứng (Chứa Canxi) </a:t>
                      </a:r>
                      <a:endParaRPr lang="en-US" sz="1100" dirty="0"/>
                    </a:p>
                    <a:p>
                      <a:r>
                        <a:rPr lang="vi-VN" sz="1100" dirty="0"/>
                        <a:t>- Collagen</a:t>
                      </a:r>
                      <a:endParaRPr lang="en-US" sz="1100" dirty="0"/>
                    </a:p>
                    <a:p>
                      <a:r>
                        <a:rPr lang="vi-VN" sz="1100" dirty="0"/>
                        <a:t>- Protein lòng đỏ trứng thủy phân</a:t>
                      </a:r>
                      <a:endParaRPr lang="en-US" sz="1100" dirty="0"/>
                    </a:p>
                    <a:p>
                      <a:r>
                        <a:rPr lang="en-US" sz="1100" dirty="0"/>
                        <a:t>- </a:t>
                      </a:r>
                      <a:r>
                        <a:rPr lang="vi-VN" sz="1100" dirty="0"/>
                        <a:t>Vitamin D3</a:t>
                      </a:r>
                      <a:endParaRPr lang="en-US" sz="1100" dirty="0"/>
                    </a:p>
                    <a:p>
                      <a:r>
                        <a:rPr lang="vi-VN" sz="1100" dirty="0"/>
                        <a:t>- BCAA</a:t>
                      </a:r>
                      <a:endParaRPr lang="en-US" sz="1100" dirty="0"/>
                    </a:p>
                    <a:p>
                      <a:r>
                        <a:rPr lang="en-US" sz="1100" dirty="0"/>
                        <a:t>- </a:t>
                      </a:r>
                      <a:r>
                        <a:rPr lang="vi-VN" sz="1100" dirty="0"/>
                        <a:t>DHA</a:t>
                      </a:r>
                      <a:endParaRPr lang="en-US" sz="1100" dirty="0"/>
                    </a:p>
                    <a:p>
                      <a:r>
                        <a:rPr lang="en-US" sz="1100" dirty="0"/>
                        <a:t>- </a:t>
                      </a:r>
                      <a:r>
                        <a:rPr lang="vi-VN" sz="1100" dirty="0"/>
                        <a:t>Bột tảo Spirulina</a:t>
                      </a:r>
                      <a:endParaRPr lang="en-US" sz="1100" dirty="0"/>
                    </a:p>
                    <a:p>
                      <a:r>
                        <a:rPr lang="vi-VN" sz="1100" dirty="0"/>
                        <a:t>- Protein sữa thủy phân</a:t>
                      </a:r>
                      <a:endParaRPr lang="en-US" sz="1100" dirty="0"/>
                    </a:p>
                    <a:p>
                      <a:r>
                        <a:rPr lang="vi-VN" sz="1100" dirty="0"/>
                        <a:t>- Bột nano vi khuẩn lactic</a:t>
                      </a:r>
                      <a:endParaRPr lang="en-US" sz="1100" dirty="0"/>
                    </a:p>
                    <a:p>
                      <a:r>
                        <a:rPr lang="en-US" sz="1100" dirty="0"/>
                        <a:t>- A</a:t>
                      </a:r>
                      <a:r>
                        <a:rPr lang="vi-VN" sz="1100" dirty="0"/>
                        <a:t>xit amin thiết yếu</a:t>
                      </a:r>
                      <a:endParaRPr lang="en-US" sz="1100" dirty="0"/>
                    </a:p>
                  </a:txBody>
                  <a:tcPr/>
                </a:tc>
                <a:tc>
                  <a:txBody>
                    <a:bodyPr/>
                    <a:lstStyle/>
                    <a:p>
                      <a:r>
                        <a:rPr lang="en-US" sz="1100" dirty="0"/>
                        <a:t>- Alpha-GPC</a:t>
                      </a:r>
                    </a:p>
                    <a:p>
                      <a:r>
                        <a:rPr lang="en-US" sz="1100" dirty="0"/>
                        <a:t>- Arginine</a:t>
                      </a:r>
                    </a:p>
                    <a:p>
                      <a:r>
                        <a:rPr lang="en-US" sz="1100" dirty="0"/>
                        <a:t>- Bone Peptide</a:t>
                      </a:r>
                    </a:p>
                    <a:p>
                      <a:r>
                        <a:rPr lang="en-US" sz="1100" dirty="0"/>
                        <a:t>- </a:t>
                      </a:r>
                      <a:r>
                        <a:rPr lang="en-US" sz="1100" dirty="0" err="1"/>
                        <a:t>Canxi</a:t>
                      </a:r>
                      <a:r>
                        <a:rPr lang="en-US" sz="1100" dirty="0"/>
                        <a:t> </a:t>
                      </a:r>
                      <a:r>
                        <a:rPr lang="en-US" sz="1100" dirty="0" err="1"/>
                        <a:t>san</a:t>
                      </a:r>
                      <a:r>
                        <a:rPr lang="en-US" sz="1100" dirty="0"/>
                        <a:t> </a:t>
                      </a:r>
                      <a:r>
                        <a:rPr lang="en-US" sz="1100" dirty="0" err="1"/>
                        <a:t>hô</a:t>
                      </a:r>
                      <a:endParaRPr lang="en-US" sz="1100" dirty="0"/>
                    </a:p>
                    <a:p>
                      <a:r>
                        <a:rPr lang="en-US" sz="1100" dirty="0"/>
                        <a:t>- Collagen</a:t>
                      </a:r>
                    </a:p>
                    <a:p>
                      <a:r>
                        <a:rPr lang="en-US" sz="1100" dirty="0"/>
                        <a:t>- </a:t>
                      </a:r>
                      <a:r>
                        <a:rPr lang="en-US" sz="1100" dirty="0" err="1"/>
                        <a:t>Kẽm</a:t>
                      </a:r>
                      <a:endParaRPr lang="en-US" sz="1100" dirty="0"/>
                    </a:p>
                    <a:p>
                      <a:r>
                        <a:rPr lang="en-US" sz="1100" dirty="0"/>
                        <a:t>- </a:t>
                      </a:r>
                      <a:r>
                        <a:rPr lang="en-US" sz="1100" dirty="0" err="1"/>
                        <a:t>Axit</a:t>
                      </a:r>
                      <a:r>
                        <a:rPr lang="en-US" sz="1100" dirty="0"/>
                        <a:t> amin </a:t>
                      </a:r>
                      <a:r>
                        <a:rPr lang="en-US" sz="1100" dirty="0" err="1"/>
                        <a:t>thiết</a:t>
                      </a:r>
                      <a:r>
                        <a:rPr lang="en-US" sz="1100" dirty="0"/>
                        <a:t> </a:t>
                      </a:r>
                      <a:r>
                        <a:rPr lang="en-US" sz="1100" dirty="0" err="1"/>
                        <a:t>yếu</a:t>
                      </a:r>
                      <a:endParaRPr lang="en-US" sz="1100" dirty="0"/>
                    </a:p>
                  </a:txBody>
                  <a:tcPr/>
                </a:tc>
                <a:extLst>
                  <a:ext uri="{0D108BD9-81ED-4DB2-BD59-A6C34878D82A}">
                    <a16:rowId xmlns:a16="http://schemas.microsoft.com/office/drawing/2014/main" val="3872737205"/>
                  </a:ext>
                </a:extLst>
              </a:tr>
              <a:tr h="370840">
                <a:tc>
                  <a:txBody>
                    <a:bodyPr/>
                    <a:lstStyle/>
                    <a:p>
                      <a:r>
                        <a:rPr lang="en-US" sz="1100" b="1" dirty="0" err="1"/>
                        <a:t>Khả</a:t>
                      </a:r>
                      <a:r>
                        <a:rPr lang="en-US" sz="1100" b="1" dirty="0"/>
                        <a:t> </a:t>
                      </a:r>
                      <a:r>
                        <a:rPr lang="en-US" sz="1100" b="1" dirty="0" err="1"/>
                        <a:t>năng</a:t>
                      </a:r>
                      <a:endParaRPr lang="en-US" sz="1100" b="1" dirty="0"/>
                    </a:p>
                  </a:txBody>
                  <a:tcPr>
                    <a:solidFill>
                      <a:schemeClr val="accent3">
                        <a:lumMod val="20000"/>
                        <a:lumOff val="80000"/>
                      </a:schemeClr>
                    </a:solidFill>
                  </a:tcPr>
                </a:tc>
                <a:tc>
                  <a:txBody>
                    <a:bodyPr/>
                    <a:lstStyle/>
                    <a:p>
                      <a:r>
                        <a:rPr lang="en-US" sz="1100" dirty="0" err="1"/>
                        <a:t>Hỗ</a:t>
                      </a:r>
                      <a:r>
                        <a:rPr lang="en-US" sz="1100" dirty="0"/>
                        <a:t> </a:t>
                      </a:r>
                      <a:r>
                        <a:rPr lang="en-US" sz="1100" dirty="0" err="1"/>
                        <a:t>trợ</a:t>
                      </a:r>
                      <a:r>
                        <a:rPr lang="en-US" sz="1100" dirty="0"/>
                        <a:t> </a:t>
                      </a:r>
                      <a:r>
                        <a:rPr lang="en-US" sz="1100" dirty="0" err="1"/>
                        <a:t>toàn</a:t>
                      </a:r>
                      <a:r>
                        <a:rPr lang="en-US" sz="1100" dirty="0"/>
                        <a:t> </a:t>
                      </a:r>
                      <a:r>
                        <a:rPr lang="en-US" sz="1100" dirty="0" err="1"/>
                        <a:t>diện</a:t>
                      </a:r>
                      <a:r>
                        <a:rPr lang="en-US" sz="1100" dirty="0"/>
                        <a:t>:</a:t>
                      </a:r>
                    </a:p>
                    <a:p>
                      <a:r>
                        <a:rPr lang="en-US" sz="1100" dirty="0"/>
                        <a:t>- </a:t>
                      </a:r>
                      <a:r>
                        <a:rPr lang="en-US" sz="1100" dirty="0" err="1"/>
                        <a:t>Tăng</a:t>
                      </a:r>
                      <a:r>
                        <a:rPr lang="en-US" sz="1100" dirty="0"/>
                        <a:t> </a:t>
                      </a:r>
                      <a:r>
                        <a:rPr lang="en-US" sz="1100" dirty="0" err="1"/>
                        <a:t>chiều</a:t>
                      </a:r>
                      <a:r>
                        <a:rPr lang="en-US" sz="1100" dirty="0"/>
                        <a:t> </a:t>
                      </a:r>
                      <a:r>
                        <a:rPr lang="en-US" sz="1100" dirty="0" err="1"/>
                        <a:t>cao</a:t>
                      </a:r>
                      <a:endParaRPr lang="en-US" sz="1100" dirty="0"/>
                    </a:p>
                    <a:p>
                      <a:r>
                        <a:rPr lang="en-US" sz="1100" dirty="0"/>
                        <a:t>- </a:t>
                      </a:r>
                      <a:r>
                        <a:rPr lang="en-US" sz="1100" dirty="0" err="1"/>
                        <a:t>Tổng</a:t>
                      </a:r>
                      <a:r>
                        <a:rPr lang="en-US" sz="1100" dirty="0"/>
                        <a:t> </a:t>
                      </a:r>
                      <a:r>
                        <a:rPr lang="en-US" sz="1100" dirty="0" err="1"/>
                        <a:t>hợp</a:t>
                      </a:r>
                      <a:r>
                        <a:rPr lang="en-US" sz="1100" dirty="0"/>
                        <a:t> </a:t>
                      </a:r>
                      <a:r>
                        <a:rPr lang="en-US" sz="1100" dirty="0" err="1"/>
                        <a:t>cơ</a:t>
                      </a:r>
                      <a:r>
                        <a:rPr lang="en-US" sz="1100" dirty="0"/>
                        <a:t>, </a:t>
                      </a:r>
                      <a:r>
                        <a:rPr lang="en-US" sz="1100" dirty="0" err="1"/>
                        <a:t>cơ</a:t>
                      </a:r>
                      <a:r>
                        <a:rPr lang="en-US" sz="1100" dirty="0"/>
                        <a:t> </a:t>
                      </a:r>
                      <a:r>
                        <a:rPr lang="en-US" sz="1100" dirty="0" err="1"/>
                        <a:t>thể</a:t>
                      </a:r>
                      <a:r>
                        <a:rPr lang="en-US" sz="1100" dirty="0"/>
                        <a:t> </a:t>
                      </a:r>
                      <a:r>
                        <a:rPr lang="en-US" sz="1100" dirty="0" err="1"/>
                        <a:t>rắn</a:t>
                      </a:r>
                      <a:r>
                        <a:rPr lang="en-US" sz="1100" dirty="0"/>
                        <a:t> </a:t>
                      </a:r>
                      <a:r>
                        <a:rPr lang="en-US" sz="1100" dirty="0" err="1"/>
                        <a:t>chắc</a:t>
                      </a:r>
                      <a:endParaRPr lang="en-US" sz="1100" dirty="0"/>
                    </a:p>
                    <a:p>
                      <a:r>
                        <a:rPr lang="en-US" sz="1100" dirty="0"/>
                        <a:t>- </a:t>
                      </a:r>
                      <a:r>
                        <a:rPr lang="en-US" sz="1100" dirty="0" err="1"/>
                        <a:t>Phát</a:t>
                      </a:r>
                      <a:r>
                        <a:rPr lang="en-US" sz="1100" dirty="0"/>
                        <a:t> </a:t>
                      </a:r>
                      <a:r>
                        <a:rPr lang="en-US" sz="1100" dirty="0" err="1"/>
                        <a:t>triển</a:t>
                      </a:r>
                      <a:r>
                        <a:rPr lang="en-US" sz="1100" dirty="0"/>
                        <a:t> </a:t>
                      </a:r>
                      <a:r>
                        <a:rPr lang="en-US" sz="1100" dirty="0" err="1"/>
                        <a:t>trí</a:t>
                      </a:r>
                      <a:r>
                        <a:rPr lang="en-US" sz="1100" dirty="0"/>
                        <a:t> </a:t>
                      </a:r>
                      <a:r>
                        <a:rPr lang="en-US" sz="1100" dirty="0" err="1"/>
                        <a:t>não</a:t>
                      </a:r>
                      <a:endParaRPr lang="en-US" sz="1100" dirty="0"/>
                    </a:p>
                    <a:p>
                      <a:r>
                        <a:rPr lang="en-US" sz="1100" dirty="0"/>
                        <a:t>- </a:t>
                      </a:r>
                      <a:r>
                        <a:rPr lang="en-US" sz="1100" dirty="0" err="1"/>
                        <a:t>Hỗ</a:t>
                      </a:r>
                      <a:r>
                        <a:rPr lang="en-US" sz="1100" dirty="0"/>
                        <a:t> </a:t>
                      </a:r>
                      <a:r>
                        <a:rPr lang="en-US" sz="1100" dirty="0" err="1"/>
                        <a:t>trợ</a:t>
                      </a:r>
                      <a:r>
                        <a:rPr lang="en-US" sz="1100" dirty="0"/>
                        <a:t> </a:t>
                      </a:r>
                      <a:r>
                        <a:rPr lang="en-US" sz="1100" dirty="0" err="1"/>
                        <a:t>tiêu</a:t>
                      </a:r>
                      <a:r>
                        <a:rPr lang="en-US" sz="1100" dirty="0"/>
                        <a:t> </a:t>
                      </a:r>
                      <a:r>
                        <a:rPr lang="en-US" sz="1100" dirty="0" err="1"/>
                        <a:t>hóa</a:t>
                      </a:r>
                      <a:endParaRPr lang="en-US" sz="1100" dirty="0"/>
                    </a:p>
                    <a:p>
                      <a:r>
                        <a:rPr lang="en-US" sz="1100" dirty="0"/>
                        <a:t>- </a:t>
                      </a:r>
                      <a:r>
                        <a:rPr lang="en-US" sz="1100" dirty="0" err="1"/>
                        <a:t>Tăng</a:t>
                      </a:r>
                      <a:r>
                        <a:rPr lang="en-US" sz="1100" dirty="0"/>
                        <a:t> </a:t>
                      </a:r>
                      <a:r>
                        <a:rPr lang="en-US" sz="1100" dirty="0" err="1"/>
                        <a:t>cường</a:t>
                      </a:r>
                      <a:r>
                        <a:rPr lang="en-US" sz="1100" dirty="0"/>
                        <a:t> </a:t>
                      </a:r>
                      <a:r>
                        <a:rPr lang="en-US" sz="1100" dirty="0" err="1"/>
                        <a:t>miễn</a:t>
                      </a:r>
                      <a:r>
                        <a:rPr lang="en-US" sz="1100" dirty="0"/>
                        <a:t> </a:t>
                      </a:r>
                      <a:r>
                        <a:rPr lang="en-US" sz="1100" dirty="0" err="1"/>
                        <a:t>dịch</a:t>
                      </a:r>
                      <a:endParaRPr lang="en-US" sz="1100" dirty="0"/>
                    </a:p>
                  </a:txBody>
                  <a:tcPr/>
                </a:tc>
                <a:tc>
                  <a:txBody>
                    <a:bodyPr/>
                    <a:lstStyle/>
                    <a:p>
                      <a:r>
                        <a:rPr lang="en-US" sz="1100" dirty="0" err="1"/>
                        <a:t>Hỗ</a:t>
                      </a:r>
                      <a:r>
                        <a:rPr lang="en-US" sz="1100" dirty="0"/>
                        <a:t> </a:t>
                      </a:r>
                      <a:r>
                        <a:rPr lang="en-US" sz="1100" dirty="0" err="1"/>
                        <a:t>trợ</a:t>
                      </a:r>
                      <a:r>
                        <a:rPr lang="en-US" sz="1100" dirty="0"/>
                        <a:t> </a:t>
                      </a:r>
                      <a:r>
                        <a:rPr lang="en-US" sz="1100" dirty="0" err="1"/>
                        <a:t>chiều</a:t>
                      </a:r>
                      <a:r>
                        <a:rPr lang="en-US" sz="1100" dirty="0"/>
                        <a:t> </a:t>
                      </a:r>
                      <a:r>
                        <a:rPr lang="en-US" sz="1100" dirty="0" err="1"/>
                        <a:t>cao</a:t>
                      </a:r>
                      <a:r>
                        <a:rPr lang="en-US" sz="1100" dirty="0"/>
                        <a:t>:</a:t>
                      </a:r>
                    </a:p>
                    <a:p>
                      <a:pPr fontAlgn="base"/>
                      <a:r>
                        <a:rPr lang="en-US" sz="1100" b="0" i="0" u="none" strike="noStrike" cap="none" dirty="0">
                          <a:solidFill>
                            <a:schemeClr val="tx1"/>
                          </a:solidFill>
                          <a:effectLst/>
                          <a:latin typeface="+mn-lt"/>
                          <a:ea typeface="+mn-ea"/>
                          <a:cs typeface="+mn-cs"/>
                          <a:sym typeface="Arial"/>
                        </a:rPr>
                        <a:t>- T</a:t>
                      </a:r>
                      <a:r>
                        <a:rPr lang="vi-VN" sz="1100" b="0" i="0" u="none" strike="noStrike" cap="none" dirty="0">
                          <a:solidFill>
                            <a:schemeClr val="tx1"/>
                          </a:solidFill>
                          <a:effectLst/>
                          <a:latin typeface="+mn-lt"/>
                          <a:ea typeface="+mn-ea"/>
                          <a:cs typeface="+mn-cs"/>
                          <a:sym typeface="Arial"/>
                        </a:rPr>
                        <a:t>ăng chiều cao</a:t>
                      </a:r>
                      <a:endParaRPr lang="en-US" sz="1100" b="0" i="0" u="none" strike="noStrike" cap="none" dirty="0">
                        <a:solidFill>
                          <a:schemeClr val="tx1"/>
                        </a:solidFill>
                        <a:effectLst/>
                        <a:latin typeface="+mn-lt"/>
                        <a:ea typeface="+mn-ea"/>
                        <a:cs typeface="+mn-cs"/>
                        <a:sym typeface="Arial"/>
                      </a:endParaRPr>
                    </a:p>
                    <a:p>
                      <a:pPr fontAlgn="base"/>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Phát</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triển</a:t>
                      </a:r>
                      <a:r>
                        <a:rPr lang="en-US" sz="1100" b="0" i="0" u="none" strike="noStrike" cap="none" dirty="0">
                          <a:solidFill>
                            <a:schemeClr val="tx1"/>
                          </a:solidFill>
                          <a:effectLst/>
                          <a:latin typeface="+mn-lt"/>
                          <a:ea typeface="+mn-ea"/>
                          <a:cs typeface="+mn-cs"/>
                          <a:sym typeface="Arial"/>
                        </a:rPr>
                        <a:t> x</a:t>
                      </a:r>
                      <a:r>
                        <a:rPr lang="vi-VN" sz="1100" b="0" i="0" u="none" strike="noStrike" cap="none" dirty="0">
                          <a:solidFill>
                            <a:schemeClr val="tx1"/>
                          </a:solidFill>
                          <a:effectLst/>
                          <a:latin typeface="+mn-lt"/>
                          <a:ea typeface="+mn-ea"/>
                          <a:cs typeface="+mn-cs"/>
                          <a:sym typeface="Arial"/>
                        </a:rPr>
                        <a:t>ương chắc khỏe</a:t>
                      </a:r>
                    </a:p>
                    <a:p>
                      <a:pPr fontAlgn="base"/>
                      <a:r>
                        <a:rPr lang="en-US" sz="1100" b="0" i="0" u="none" strike="noStrike" cap="none" dirty="0">
                          <a:solidFill>
                            <a:schemeClr val="tx1"/>
                          </a:solidFill>
                          <a:effectLst/>
                          <a:latin typeface="+mn-lt"/>
                          <a:ea typeface="+mn-ea"/>
                          <a:cs typeface="+mn-cs"/>
                          <a:sym typeface="Arial"/>
                        </a:rPr>
                        <a:t>- </a:t>
                      </a:r>
                      <a:r>
                        <a:rPr lang="vi-VN" sz="1100" b="0" i="0" u="none" strike="noStrike" cap="none" dirty="0">
                          <a:solidFill>
                            <a:schemeClr val="tx1"/>
                          </a:solidFill>
                          <a:effectLst/>
                          <a:latin typeface="+mn-lt"/>
                          <a:ea typeface="+mn-ea"/>
                          <a:cs typeface="+mn-cs"/>
                          <a:sym typeface="Arial"/>
                        </a:rPr>
                        <a:t>Ngăn ngừa loãng xương</a:t>
                      </a:r>
                    </a:p>
                  </a:txBody>
                  <a:tcPr/>
                </a:tc>
                <a:extLst>
                  <a:ext uri="{0D108BD9-81ED-4DB2-BD59-A6C34878D82A}">
                    <a16:rowId xmlns:a16="http://schemas.microsoft.com/office/drawing/2014/main" val="3377015610"/>
                  </a:ext>
                </a:extLst>
              </a:tr>
              <a:tr h="370840">
                <a:tc>
                  <a:txBody>
                    <a:bodyPr/>
                    <a:lstStyle/>
                    <a:p>
                      <a:r>
                        <a:rPr lang="en-US" sz="1100" b="1" dirty="0"/>
                        <a:t>USP</a:t>
                      </a:r>
                    </a:p>
                  </a:txBody>
                  <a:tcPr>
                    <a:solidFill>
                      <a:schemeClr val="accent3">
                        <a:lumMod val="20000"/>
                        <a:lumOff val="80000"/>
                      </a:schemeClr>
                    </a:solidFill>
                  </a:tcPr>
                </a:tc>
                <a:tc>
                  <a:txBody>
                    <a:bodyPr/>
                    <a:lstStyle/>
                    <a:p>
                      <a:r>
                        <a:rPr lang="en-US" sz="1100" dirty="0"/>
                        <a:t>- </a:t>
                      </a:r>
                      <a:r>
                        <a:rPr lang="en-US" sz="1100" dirty="0">
                          <a:highlight>
                            <a:srgbClr val="FFFF00"/>
                          </a:highlight>
                        </a:rPr>
                        <a:t>Công </a:t>
                      </a:r>
                      <a:r>
                        <a:rPr lang="en-US" sz="1100" dirty="0" err="1">
                          <a:highlight>
                            <a:srgbClr val="FFFF00"/>
                          </a:highlight>
                        </a:rPr>
                        <a:t>nghệ</a:t>
                      </a:r>
                      <a:r>
                        <a:rPr lang="en-US" sz="1100" dirty="0">
                          <a:highlight>
                            <a:srgbClr val="FFFF00"/>
                          </a:highlight>
                        </a:rPr>
                        <a:t> nano </a:t>
                      </a:r>
                      <a:r>
                        <a:rPr lang="en-US" sz="1100" dirty="0" err="1">
                          <a:highlight>
                            <a:srgbClr val="FFFF00"/>
                          </a:highlight>
                        </a:rPr>
                        <a:t>và</a:t>
                      </a:r>
                      <a:r>
                        <a:rPr lang="en-US" sz="1100" dirty="0">
                          <a:highlight>
                            <a:srgbClr val="FFFF00"/>
                          </a:highlight>
                        </a:rPr>
                        <a:t> </a:t>
                      </a:r>
                      <a:r>
                        <a:rPr lang="en-US" sz="1100" dirty="0" err="1">
                          <a:highlight>
                            <a:srgbClr val="FFFF00"/>
                          </a:highlight>
                        </a:rPr>
                        <a:t>lợi</a:t>
                      </a:r>
                      <a:r>
                        <a:rPr lang="en-US" sz="1100" dirty="0">
                          <a:highlight>
                            <a:srgbClr val="FFFF00"/>
                          </a:highlight>
                        </a:rPr>
                        <a:t> </a:t>
                      </a:r>
                      <a:r>
                        <a:rPr lang="en-US" sz="1100" dirty="0" err="1">
                          <a:highlight>
                            <a:srgbClr val="FFFF00"/>
                          </a:highlight>
                        </a:rPr>
                        <a:t>khuẩn</a:t>
                      </a:r>
                      <a:r>
                        <a:rPr lang="en-US" sz="1100" dirty="0"/>
                        <a:t> </a:t>
                      </a:r>
                      <a:r>
                        <a:rPr lang="en-US" sz="1100" dirty="0" err="1"/>
                        <a:t>giúp</a:t>
                      </a:r>
                      <a:r>
                        <a:rPr lang="en-US" sz="1100" dirty="0"/>
                        <a:t> </a:t>
                      </a:r>
                      <a:r>
                        <a:rPr lang="en-US" sz="1100" dirty="0" err="1"/>
                        <a:t>hấp</a:t>
                      </a:r>
                      <a:r>
                        <a:rPr lang="en-US" sz="1100" dirty="0"/>
                        <a:t> </a:t>
                      </a:r>
                      <a:r>
                        <a:rPr lang="en-US" sz="1100" dirty="0" err="1"/>
                        <a:t>thụ</a:t>
                      </a:r>
                      <a:r>
                        <a:rPr lang="en-US" sz="1100" dirty="0"/>
                        <a:t> </a:t>
                      </a:r>
                      <a:r>
                        <a:rPr lang="en-US" sz="1100" dirty="0" err="1"/>
                        <a:t>tối</a:t>
                      </a:r>
                      <a:r>
                        <a:rPr lang="en-US" sz="1100" dirty="0"/>
                        <a:t> </a:t>
                      </a:r>
                      <a:r>
                        <a:rPr lang="en-US" sz="1100" dirty="0" err="1"/>
                        <a:t>ưu</a:t>
                      </a:r>
                      <a:endParaRPr lang="en-US" sz="1100" dirty="0"/>
                    </a:p>
                    <a:p>
                      <a:r>
                        <a:rPr lang="en-US" sz="1100" dirty="0"/>
                        <a:t>- </a:t>
                      </a:r>
                      <a:r>
                        <a:rPr lang="en-US" sz="1100" dirty="0" err="1"/>
                        <a:t>Hỗ</a:t>
                      </a:r>
                      <a:r>
                        <a:rPr lang="en-US" sz="1100" dirty="0"/>
                        <a:t> </a:t>
                      </a:r>
                      <a:r>
                        <a:rPr lang="en-US" sz="1100" dirty="0" err="1"/>
                        <a:t>trợ</a:t>
                      </a:r>
                      <a:r>
                        <a:rPr lang="en-US" sz="1100" dirty="0"/>
                        <a:t> </a:t>
                      </a:r>
                      <a:r>
                        <a:rPr lang="en-US" sz="1100" dirty="0" err="1">
                          <a:highlight>
                            <a:srgbClr val="FFFF00"/>
                          </a:highlight>
                        </a:rPr>
                        <a:t>phát</a:t>
                      </a:r>
                      <a:r>
                        <a:rPr lang="en-US" sz="1100" dirty="0">
                          <a:highlight>
                            <a:srgbClr val="FFFF00"/>
                          </a:highlight>
                        </a:rPr>
                        <a:t> </a:t>
                      </a:r>
                      <a:r>
                        <a:rPr lang="en-US" sz="1100" dirty="0" err="1">
                          <a:highlight>
                            <a:srgbClr val="FFFF00"/>
                          </a:highlight>
                        </a:rPr>
                        <a:t>triển</a:t>
                      </a:r>
                      <a:r>
                        <a:rPr lang="en-US" sz="1100" dirty="0">
                          <a:highlight>
                            <a:srgbClr val="FFFF00"/>
                          </a:highlight>
                        </a:rPr>
                        <a:t> </a:t>
                      </a:r>
                      <a:r>
                        <a:rPr lang="en-US" sz="1100" dirty="0" err="1">
                          <a:highlight>
                            <a:srgbClr val="FFFF00"/>
                          </a:highlight>
                        </a:rPr>
                        <a:t>toàn</a:t>
                      </a:r>
                      <a:r>
                        <a:rPr lang="en-US" sz="1100" dirty="0">
                          <a:highlight>
                            <a:srgbClr val="FFFF00"/>
                          </a:highlight>
                        </a:rPr>
                        <a:t> </a:t>
                      </a:r>
                      <a:r>
                        <a:rPr lang="en-US" sz="1100" dirty="0" err="1">
                          <a:highlight>
                            <a:srgbClr val="FFFF00"/>
                          </a:highlight>
                        </a:rPr>
                        <a:t>diện</a:t>
                      </a:r>
                      <a:endParaRPr lang="en-US" sz="1100" dirty="0">
                        <a:highlight>
                          <a:srgbClr val="FFFF00"/>
                        </a:highlight>
                      </a:endParaRPr>
                    </a:p>
                    <a:p>
                      <a:r>
                        <a:rPr lang="en-US" sz="1100" dirty="0"/>
                        <a:t>- </a:t>
                      </a:r>
                      <a:r>
                        <a:rPr lang="en-US" sz="1100" dirty="0" err="1">
                          <a:highlight>
                            <a:srgbClr val="FFFF00"/>
                          </a:highlight>
                        </a:rPr>
                        <a:t>Vị</a:t>
                      </a:r>
                      <a:r>
                        <a:rPr lang="en-US" sz="1100" dirty="0">
                          <a:highlight>
                            <a:srgbClr val="FFFF00"/>
                          </a:highlight>
                        </a:rPr>
                        <a:t> cacao</a:t>
                      </a:r>
                      <a:r>
                        <a:rPr lang="en-US" sz="1100" dirty="0"/>
                        <a:t> </a:t>
                      </a:r>
                      <a:r>
                        <a:rPr lang="en-US" sz="1100" dirty="0" err="1"/>
                        <a:t>thơm</a:t>
                      </a:r>
                      <a:r>
                        <a:rPr lang="en-US" sz="1100" dirty="0"/>
                        <a:t> </a:t>
                      </a:r>
                      <a:r>
                        <a:rPr lang="en-US" sz="1100" dirty="0" err="1"/>
                        <a:t>ngon</a:t>
                      </a:r>
                      <a:r>
                        <a:rPr lang="en-US" sz="1100" dirty="0"/>
                        <a:t> – </a:t>
                      </a:r>
                      <a:r>
                        <a:rPr lang="en-US" sz="1100" dirty="0" err="1"/>
                        <a:t>Có</a:t>
                      </a:r>
                      <a:r>
                        <a:rPr lang="en-US" sz="1100" dirty="0"/>
                        <a:t> </a:t>
                      </a:r>
                      <a:r>
                        <a:rPr lang="en-US" sz="1100" dirty="0" err="1"/>
                        <a:t>thể</a:t>
                      </a:r>
                      <a:r>
                        <a:rPr lang="en-US" sz="1100" dirty="0"/>
                        <a:t> </a:t>
                      </a:r>
                      <a:r>
                        <a:rPr lang="en-US" sz="1100" dirty="0" err="1"/>
                        <a:t>nhai</a:t>
                      </a:r>
                      <a:r>
                        <a:rPr lang="en-US" sz="1100" dirty="0"/>
                        <a:t>, </a:t>
                      </a:r>
                      <a:r>
                        <a:rPr lang="en-US" sz="1100" dirty="0" err="1"/>
                        <a:t>ngậm</a:t>
                      </a:r>
                      <a:r>
                        <a:rPr lang="en-US" sz="1100" dirty="0"/>
                        <a:t> </a:t>
                      </a:r>
                      <a:r>
                        <a:rPr lang="en-US" sz="1100" dirty="0" err="1"/>
                        <a:t>như</a:t>
                      </a:r>
                      <a:r>
                        <a:rPr lang="en-US" sz="1100" dirty="0"/>
                        <a:t> </a:t>
                      </a:r>
                      <a:r>
                        <a:rPr lang="en-US" sz="1100" dirty="0" err="1"/>
                        <a:t>kẹo</a:t>
                      </a:r>
                      <a:r>
                        <a:rPr lang="en-US" sz="1100" dirty="0"/>
                        <a:t> </a:t>
                      </a:r>
                      <a:r>
                        <a:rPr lang="en-US" sz="1100" dirty="0">
                          <a:sym typeface="Wingdings" panose="05000000000000000000" pitchFamily="2" charset="2"/>
                        </a:rPr>
                        <a:t> </a:t>
                      </a:r>
                      <a:r>
                        <a:rPr lang="en-US" sz="1100" dirty="0" err="1">
                          <a:sym typeface="Wingdings" panose="05000000000000000000" pitchFamily="2" charset="2"/>
                        </a:rPr>
                        <a:t>Bé</a:t>
                      </a:r>
                      <a:r>
                        <a:rPr lang="en-US" sz="1100" dirty="0">
                          <a:sym typeface="Wingdings" panose="05000000000000000000" pitchFamily="2" charset="2"/>
                        </a:rPr>
                        <a:t> </a:t>
                      </a:r>
                      <a:r>
                        <a:rPr lang="en-US" sz="1100" dirty="0" err="1">
                          <a:sym typeface="Wingdings" panose="05000000000000000000" pitchFamily="2" charset="2"/>
                        </a:rPr>
                        <a:t>dễ</a:t>
                      </a:r>
                      <a:r>
                        <a:rPr lang="en-US" sz="1100" dirty="0">
                          <a:sym typeface="Wingdings" panose="05000000000000000000" pitchFamily="2" charset="2"/>
                        </a:rPr>
                        <a:t> </a:t>
                      </a:r>
                      <a:r>
                        <a:rPr lang="en-US" sz="1100" dirty="0" err="1">
                          <a:sym typeface="Wingdings" panose="05000000000000000000" pitchFamily="2" charset="2"/>
                        </a:rPr>
                        <a:t>dùng</a:t>
                      </a:r>
                      <a:r>
                        <a:rPr lang="en-US" sz="1100" dirty="0">
                          <a:sym typeface="Wingdings" panose="05000000000000000000" pitchFamily="2" charset="2"/>
                        </a:rPr>
                        <a:t>, </a:t>
                      </a:r>
                      <a:r>
                        <a:rPr lang="en-US" sz="1100" dirty="0" err="1">
                          <a:sym typeface="Wingdings" panose="05000000000000000000" pitchFamily="2" charset="2"/>
                        </a:rPr>
                        <a:t>không</a:t>
                      </a:r>
                      <a:r>
                        <a:rPr lang="en-US" sz="1100" dirty="0">
                          <a:sym typeface="Wingdings" panose="05000000000000000000" pitchFamily="2" charset="2"/>
                        </a:rPr>
                        <a:t> </a:t>
                      </a:r>
                      <a:r>
                        <a:rPr lang="en-US" sz="1100" dirty="0" err="1">
                          <a:sym typeface="Wingdings" panose="05000000000000000000" pitchFamily="2" charset="2"/>
                        </a:rPr>
                        <a:t>sợ</a:t>
                      </a:r>
                      <a:r>
                        <a:rPr lang="en-US" sz="1100" dirty="0">
                          <a:sym typeface="Wingdings" panose="05000000000000000000" pitchFamily="2" charset="2"/>
                        </a:rPr>
                        <a:t> </a:t>
                      </a:r>
                      <a:r>
                        <a:rPr lang="en-US" sz="1100" dirty="0" err="1">
                          <a:sym typeface="Wingdings" panose="05000000000000000000" pitchFamily="2" charset="2"/>
                        </a:rPr>
                        <a:t>đắng</a:t>
                      </a:r>
                      <a:r>
                        <a:rPr lang="en-US" sz="1100" dirty="0">
                          <a:sym typeface="Wingdings" panose="05000000000000000000" pitchFamily="2" charset="2"/>
                        </a:rPr>
                        <a:t> </a:t>
                      </a:r>
                      <a:r>
                        <a:rPr lang="en-US" sz="1100" dirty="0" err="1">
                          <a:sym typeface="Wingdings" panose="05000000000000000000" pitchFamily="2" charset="2"/>
                        </a:rPr>
                        <a:t>như</a:t>
                      </a:r>
                      <a:r>
                        <a:rPr lang="en-US" sz="1100" dirty="0">
                          <a:sym typeface="Wingdings" panose="05000000000000000000" pitchFamily="2" charset="2"/>
                        </a:rPr>
                        <a:t> </a:t>
                      </a:r>
                      <a:r>
                        <a:rPr lang="en-US" sz="1100" dirty="0" err="1">
                          <a:sym typeface="Wingdings" panose="05000000000000000000" pitchFamily="2" charset="2"/>
                        </a:rPr>
                        <a:t>thuốc</a:t>
                      </a:r>
                      <a:endParaRPr lang="en-US" sz="1100" dirty="0"/>
                    </a:p>
                  </a:txBody>
                  <a:tcPr/>
                </a:tc>
                <a:tc>
                  <a:txBody>
                    <a:bodyPr/>
                    <a:lstStyle/>
                    <a:p>
                      <a:r>
                        <a:rPr lang="en-US" sz="1100" dirty="0"/>
                        <a:t>- </a:t>
                      </a:r>
                      <a:r>
                        <a:rPr lang="en-US" sz="1100" dirty="0" err="1"/>
                        <a:t>Hỗ</a:t>
                      </a:r>
                      <a:r>
                        <a:rPr lang="en-US" sz="1100" dirty="0"/>
                        <a:t> </a:t>
                      </a:r>
                      <a:r>
                        <a:rPr lang="en-US" sz="1100" dirty="0" err="1"/>
                        <a:t>trợ</a:t>
                      </a:r>
                      <a:r>
                        <a:rPr lang="en-US" sz="1100" dirty="0"/>
                        <a:t> </a:t>
                      </a:r>
                      <a:r>
                        <a:rPr lang="en-US" sz="1100" dirty="0" err="1">
                          <a:highlight>
                            <a:srgbClr val="FFFF00"/>
                          </a:highlight>
                        </a:rPr>
                        <a:t>phát</a:t>
                      </a:r>
                      <a:r>
                        <a:rPr lang="en-US" sz="1100" dirty="0">
                          <a:highlight>
                            <a:srgbClr val="FFFF00"/>
                          </a:highlight>
                        </a:rPr>
                        <a:t> </a:t>
                      </a:r>
                      <a:r>
                        <a:rPr lang="en-US" sz="1100" dirty="0" err="1">
                          <a:highlight>
                            <a:srgbClr val="FFFF00"/>
                          </a:highlight>
                        </a:rPr>
                        <a:t>triển</a:t>
                      </a:r>
                      <a:r>
                        <a:rPr lang="en-US" sz="1100" dirty="0">
                          <a:highlight>
                            <a:srgbClr val="FFFF00"/>
                          </a:highlight>
                        </a:rPr>
                        <a:t> </a:t>
                      </a:r>
                      <a:r>
                        <a:rPr lang="en-US" sz="1100" dirty="0" err="1">
                          <a:highlight>
                            <a:srgbClr val="FFFF00"/>
                          </a:highlight>
                        </a:rPr>
                        <a:t>chiều</a:t>
                      </a:r>
                      <a:r>
                        <a:rPr lang="en-US" sz="1100" dirty="0">
                          <a:highlight>
                            <a:srgbClr val="FFFF00"/>
                          </a:highlight>
                        </a:rPr>
                        <a:t> </a:t>
                      </a:r>
                      <a:r>
                        <a:rPr lang="en-US" sz="1100" dirty="0" err="1">
                          <a:highlight>
                            <a:srgbClr val="FFFF00"/>
                          </a:highlight>
                        </a:rPr>
                        <a:t>cao</a:t>
                      </a:r>
                      <a:endParaRPr lang="en-US" sz="1100" dirty="0">
                        <a:highlight>
                          <a:srgbClr val="FFFF00"/>
                        </a:highlight>
                      </a:endParaRPr>
                    </a:p>
                  </a:txBody>
                  <a:tcPr/>
                </a:tc>
                <a:extLst>
                  <a:ext uri="{0D108BD9-81ED-4DB2-BD59-A6C34878D82A}">
                    <a16:rowId xmlns:a16="http://schemas.microsoft.com/office/drawing/2014/main" val="741769569"/>
                  </a:ext>
                </a:extLst>
              </a:tr>
            </a:tbl>
          </a:graphicData>
        </a:graphic>
      </p:graphicFrame>
      <p:pic>
        <p:nvPicPr>
          <p:cNvPr id="1026" name="Picture 2" descr="Viên uống hỗ trợ phát triển chiều cao và trí não Nano Habit EX cho bé">
            <a:extLst>
              <a:ext uri="{FF2B5EF4-FFF2-40B4-BE49-F238E27FC236}">
                <a16:creationId xmlns:a16="http://schemas.microsoft.com/office/drawing/2014/main" id="{086BB0DE-D4C1-4FB8-B206-C5BD5769D28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
                    </a14:imgEffect>
                    <a14:imgEffect>
                      <a14:brightnessContrast contrast="5000"/>
                    </a14:imgEffect>
                  </a14:imgLayer>
                </a14:imgProps>
              </a:ext>
              <a:ext uri="{28A0092B-C50C-407E-A947-70E740481C1C}">
                <a14:useLocalDpi xmlns:a14="http://schemas.microsoft.com/office/drawing/2010/main" val="0"/>
              </a:ext>
            </a:extLst>
          </a:blip>
          <a:srcRect l="12666" t="11422" r="11290" b="12533"/>
          <a:stretch>
            <a:fillRect/>
          </a:stretch>
        </p:blipFill>
        <p:spPr bwMode="auto">
          <a:xfrm>
            <a:off x="4806696" y="86974"/>
            <a:ext cx="1092533" cy="10925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0FCB260-1E88-1AB4-7A86-24391DB9C981}"/>
              </a:ext>
            </a:extLst>
          </p:cNvPr>
          <p:cNvPicPr>
            <a:picLocks noChangeAspect="1"/>
          </p:cNvPicPr>
          <p:nvPr/>
        </p:nvPicPr>
        <p:blipFill rotWithShape="1">
          <a:blip r:embed="rId4"/>
          <a:srcRect l="8466" t="8542" r="7238" b="7347"/>
          <a:stretch>
            <a:fillRect/>
          </a:stretch>
        </p:blipFill>
        <p:spPr>
          <a:xfrm>
            <a:off x="8254641" y="86974"/>
            <a:ext cx="1094924" cy="1046814"/>
          </a:xfrm>
          <a:prstGeom prst="rect">
            <a:avLst/>
          </a:prstGeom>
        </p:spPr>
      </p:pic>
    </p:spTree>
    <p:extLst>
      <p:ext uri="{BB962C8B-B14F-4D97-AF65-F5344CB8AC3E}">
        <p14:creationId xmlns:p14="http://schemas.microsoft.com/office/powerpoint/2010/main" val="4222738234"/>
      </p:ext>
    </p:extLst>
  </p:cSld>
  <p:clrMapOvr>
    <a:masterClrMapping/>
  </p:clrMapOvr>
</p:sld>
</file>

<file path=ppt/theme/theme1.xml><?xml version="1.0" encoding="utf-8"?>
<a:theme xmlns:a="http://schemas.openxmlformats.org/drawingml/2006/main" name="Sketchy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1053</Words>
  <Application>Microsoft Office PowerPoint</Application>
  <PresentationFormat>Widescreen</PresentationFormat>
  <Paragraphs>85</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Wingdings</vt:lpstr>
      <vt:lpstr>Times</vt:lpstr>
      <vt:lpstr>Arial</vt:lpstr>
      <vt:lpstr>SketchyVTI</vt:lpstr>
      <vt:lpstr>WELCOME TO PRODUCTS TRAINING</vt:lpstr>
      <vt:lpstr>SẢN PHẨM HỖ TRỢ TĂNG CHIỀU CAO TRẺ EM </vt:lpstr>
      <vt:lpstr>Alpha-GPC</vt:lpstr>
      <vt:lpstr>Thúc đẩy quá trình tiết hormone tăng trưởng</vt:lpstr>
      <vt:lpstr>Tác dụng cải thiện trí nhớ và khả năng học tập </vt:lpstr>
      <vt:lpstr>Chất nền xương ( phức hợp khoáng chất chứa collagen)</vt:lpstr>
      <vt:lpstr>TÁC DỤNG CỦA CÁC THÀNH PHẦN KHÁC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Nhi Do</dc:creator>
  <cp:lastModifiedBy>Tam Nguyen Cuu Thu</cp:lastModifiedBy>
  <cp:revision>1</cp:revision>
  <dcterms:created xsi:type="dcterms:W3CDTF">2022-06-16T07:55:19Z</dcterms:created>
  <dcterms:modified xsi:type="dcterms:W3CDTF">2025-09-16T04:29:49Z</dcterms:modified>
</cp:coreProperties>
</file>